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5F9"/>
    <a:srgbClr val="FFF4ED"/>
    <a:srgbClr val="EDF9EF"/>
    <a:srgbClr val="F5F2FF"/>
    <a:srgbClr val="F94A29"/>
    <a:srgbClr val="1755B9"/>
    <a:srgbClr val="E1F5F7"/>
    <a:srgbClr val="C8ECF0"/>
    <a:srgbClr val="FAE9C2"/>
    <a:srgbClr val="F4CA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3667B-00BF-489F-5A28-65C795950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2C634-CFBF-8EAA-2E07-751C05243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43171-6A39-9927-D3A5-EF121239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E1490-4739-7BF7-350D-4F3F9CD34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FF17-17B3-390F-5F2A-D1CF7FAA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5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A6EA6-778E-A546-E909-D9862D1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B4B09-FDD9-E4D8-3002-CFC881158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00E2E-69E3-004E-5D18-71019DD94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BE68C-57DE-ECAF-660A-91D515C43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617E7-8221-9EDE-4294-A44A24CB8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8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FA0CCF-2EDE-FC26-0324-521F6CC19F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30346-2CBF-B112-57F9-9BFAD1857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14D0-383E-B561-95C6-AE400A713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32E514-EEBE-8DD1-4EF9-891172CB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8CED7-65C9-EAF4-0E31-52F5942A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3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CDBC8-9BCC-8B41-A353-FFF97BE0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761E3-9F21-28D8-0B0C-C5ACCE44F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EA2CA-6BAF-0E01-EE17-DE866250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080FD-C187-8638-1D32-B73FC2FE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F20E2-CB56-703A-E25D-0FFA78BDD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5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40094-8DEE-65A0-6D98-C2E681DCA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1926C-A783-4FE2-3A11-A951B5F0BC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121D8-20CC-8018-BD8C-B5150042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B8D15-9DBA-F674-62D5-96E376813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4E968-D93A-499A-98A5-022A6D76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CE5D-9CC7-68A6-9577-0D5570B24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936A6-3023-936B-1CE6-7C3DDDACE6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7B953-17D5-BB3A-798B-63E4E21E66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93C07-2F22-F30C-132E-A5DB6B880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D9F00-45E1-AEF7-8E0E-1F6A0E123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34B43-0FF6-245C-FAAA-BFB614E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BE50-333F-9FB5-58D3-50D1CEEA3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B920-5D09-396D-951B-2197A2485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01C683-7547-3DBC-D7AC-150184978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48C204-35BE-0C0A-F097-537B0F3975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BA099E-0951-501D-CD0C-B9C950404F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2B3E00-E5CF-1F17-EBB8-FB4159DF9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2AADE-90CD-CA6A-88F9-56720DD4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502F1-E341-4061-2FA2-90579C44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6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DBE90-F44D-63EE-07B1-BB057D427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1B7DD-03C1-2BF0-28EA-DB2FFAF26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DCC0D-80F8-0C83-913D-393A4265D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EAFCC-BDFB-414A-A9C5-77A8B5C8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8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AFF5A-84A7-073B-10E6-5135EBAF5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F6398D-D5E8-4435-0C1C-DEFEDF762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D5D05-855A-C50E-690E-EF16E0E3C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8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EE66-1A4F-DFB7-7CF7-DC92C4749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AC391-789C-8EED-BEB7-32532B7D5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28FBA-D86B-979A-25E6-F7F033085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8D8BE-FB23-23CE-2783-C4A642425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217EF-FC40-FABD-31A7-1D5077E1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C1CDD-74BB-DCBE-20DC-4445DE243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5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0903E-DBE8-99B2-0CBD-378020525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21FBC8-F924-A445-08F3-90B406B62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D2113-A3AE-4E99-13E6-8E432C320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C8102-D1E1-1E51-19B8-68C4FCE3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E7088-1D76-2536-0F76-3ED73920E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4C5B-9630-56F1-79D8-FA10B65F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63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8E4CD7-E92C-A1AA-D76C-667D1D35F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D011B4-9728-DF72-CB0F-8EF4AAD0D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7AA9F-074D-53E6-6F00-1D75809B9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447B1-3B60-4367-93E5-315D7541B68C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5B08A-37CA-5398-2E55-D454437A2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7C297-36FF-BC58-DAF0-C8591523F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EB0D0-AC87-45B4-B743-ADCECDDA9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28914CD-71E0-C9F5-3546-8C4DD09F3323}"/>
              </a:ext>
            </a:extLst>
          </p:cNvPr>
          <p:cNvGrpSpPr/>
          <p:nvPr/>
        </p:nvGrpSpPr>
        <p:grpSpPr>
          <a:xfrm>
            <a:off x="1187638" y="1255218"/>
            <a:ext cx="9788284" cy="5272829"/>
            <a:chOff x="1154562" y="682747"/>
            <a:chExt cx="9788284" cy="5272829"/>
          </a:xfrm>
        </p:grpSpPr>
        <p:sp>
          <p:nvSpPr>
            <p:cNvPr id="4" name="Flowchart: Delay 3">
              <a:extLst>
                <a:ext uri="{FF2B5EF4-FFF2-40B4-BE49-F238E27FC236}">
                  <a16:creationId xmlns:a16="http://schemas.microsoft.com/office/drawing/2014/main" id="{F084ED69-970F-4692-AB28-3C3662ADC3F4}"/>
                </a:ext>
              </a:extLst>
            </p:cNvPr>
            <p:cNvSpPr/>
            <p:nvPr/>
          </p:nvSpPr>
          <p:spPr>
            <a:xfrm rot="16200000">
              <a:off x="-384629" y="2221939"/>
              <a:ext cx="5266110" cy="2187728"/>
            </a:xfrm>
            <a:prstGeom prst="rect">
              <a:avLst/>
            </a:prstGeom>
            <a:noFill/>
            <a:ln w="19050">
              <a:solidFill>
                <a:srgbClr val="F5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7" name="Flowchart: Delay 3">
              <a:extLst>
                <a:ext uri="{FF2B5EF4-FFF2-40B4-BE49-F238E27FC236}">
                  <a16:creationId xmlns:a16="http://schemas.microsoft.com/office/drawing/2014/main" id="{49FBFC63-8EF6-1F4E-252B-10B5127964B1}"/>
                </a:ext>
              </a:extLst>
            </p:cNvPr>
            <p:cNvSpPr/>
            <p:nvPr/>
          </p:nvSpPr>
          <p:spPr>
            <a:xfrm rot="16200000">
              <a:off x="2133386" y="2221938"/>
              <a:ext cx="5266110" cy="2187728"/>
            </a:xfrm>
            <a:prstGeom prst="rect">
              <a:avLst/>
            </a:prstGeom>
            <a:noFill/>
            <a:ln w="19050">
              <a:solidFill>
                <a:srgbClr val="EDF9E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8" name="Flowchart: Delay 3">
              <a:extLst>
                <a:ext uri="{FF2B5EF4-FFF2-40B4-BE49-F238E27FC236}">
                  <a16:creationId xmlns:a16="http://schemas.microsoft.com/office/drawing/2014/main" id="{B1B5EEF5-07C0-AFD0-14AC-E8B8BDA8483D}"/>
                </a:ext>
              </a:extLst>
            </p:cNvPr>
            <p:cNvSpPr/>
            <p:nvPr/>
          </p:nvSpPr>
          <p:spPr>
            <a:xfrm rot="16200000">
              <a:off x="4651400" y="2221938"/>
              <a:ext cx="5266110" cy="2187728"/>
            </a:xfrm>
            <a:prstGeom prst="rect">
              <a:avLst/>
            </a:prstGeom>
            <a:noFill/>
            <a:ln w="19050">
              <a:solidFill>
                <a:srgbClr val="FFF4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sp>
          <p:nvSpPr>
            <p:cNvPr id="9" name="Flowchart: Delay 3">
              <a:extLst>
                <a:ext uri="{FF2B5EF4-FFF2-40B4-BE49-F238E27FC236}">
                  <a16:creationId xmlns:a16="http://schemas.microsoft.com/office/drawing/2014/main" id="{DAA023C8-FF9A-6A5E-E71D-8F2C938BC3F4}"/>
                </a:ext>
              </a:extLst>
            </p:cNvPr>
            <p:cNvSpPr/>
            <p:nvPr/>
          </p:nvSpPr>
          <p:spPr>
            <a:xfrm rot="16200000">
              <a:off x="7215927" y="2221938"/>
              <a:ext cx="5266110" cy="2187728"/>
            </a:xfrm>
            <a:prstGeom prst="rect">
              <a:avLst/>
            </a:prstGeom>
            <a:noFill/>
            <a:ln w="19050">
              <a:solidFill>
                <a:srgbClr val="EAF5F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F761FAA-30CF-1FFF-101E-C6F5FC51B420}"/>
                </a:ext>
              </a:extLst>
            </p:cNvPr>
            <p:cNvSpPr/>
            <p:nvPr/>
          </p:nvSpPr>
          <p:spPr>
            <a:xfrm rot="16200000">
              <a:off x="1646622" y="753032"/>
              <a:ext cx="1282262" cy="1513489"/>
            </a:xfrm>
            <a:prstGeom prst="rect">
              <a:avLst/>
            </a:prstGeom>
            <a:solidFill>
              <a:srgbClr val="F5F2FF">
                <a:alpha val="9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126607-A8C5-A45D-E6D4-83A8575A0A99}"/>
                </a:ext>
              </a:extLst>
            </p:cNvPr>
            <p:cNvSpPr/>
            <p:nvPr/>
          </p:nvSpPr>
          <p:spPr>
            <a:xfrm rot="16200000">
              <a:off x="4125311" y="693683"/>
              <a:ext cx="1282262" cy="1513489"/>
            </a:xfrm>
            <a:prstGeom prst="rect">
              <a:avLst/>
            </a:prstGeom>
            <a:solidFill>
              <a:srgbClr val="EDF9EF">
                <a:alpha val="9882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187A04B-0BB4-0814-D0AA-2822C593A402}"/>
                </a:ext>
              </a:extLst>
            </p:cNvPr>
            <p:cNvSpPr/>
            <p:nvPr/>
          </p:nvSpPr>
          <p:spPr>
            <a:xfrm rot="16200000">
              <a:off x="6643324" y="693684"/>
              <a:ext cx="1282262" cy="1513489"/>
            </a:xfrm>
            <a:prstGeom prst="rect">
              <a:avLst/>
            </a:prstGeom>
            <a:solidFill>
              <a:srgbClr val="FFF4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A5A528B-3CB8-3F75-58A2-BBDFFBC75044}"/>
                </a:ext>
              </a:extLst>
            </p:cNvPr>
            <p:cNvSpPr/>
            <p:nvPr/>
          </p:nvSpPr>
          <p:spPr>
            <a:xfrm rot="16200000">
              <a:off x="9207851" y="693683"/>
              <a:ext cx="1282262" cy="1513489"/>
            </a:xfrm>
            <a:prstGeom prst="rect">
              <a:avLst/>
            </a:prstGeom>
            <a:solidFill>
              <a:srgbClr val="EAF5F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A4A1751-2057-B725-8451-947CB96546B2}"/>
                </a:ext>
              </a:extLst>
            </p:cNvPr>
            <p:cNvSpPr txBox="1"/>
            <p:nvPr/>
          </p:nvSpPr>
          <p:spPr>
            <a:xfrm>
              <a:off x="1940902" y="942593"/>
              <a:ext cx="6937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venir Next" panose="020B0503020202020204" pitchFamily="34" charset="0"/>
                </a:rPr>
                <a:t>P</a:t>
              </a:r>
              <a:endParaRPr lang="en-US" sz="1200" dirty="0">
                <a:latin typeface="Avenir Next" panose="020B050302020202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4D380F9-2ABC-2226-4B47-1ADF986732EE}"/>
                </a:ext>
              </a:extLst>
            </p:cNvPr>
            <p:cNvSpPr txBox="1"/>
            <p:nvPr/>
          </p:nvSpPr>
          <p:spPr>
            <a:xfrm>
              <a:off x="4442846" y="942594"/>
              <a:ext cx="6937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venir Next" panose="020B0503020202020204" pitchFamily="34" charset="0"/>
                </a:rPr>
                <a:t>E</a:t>
              </a:r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3541FB-5EB1-4B3E-F4B1-80147190C916}"/>
                </a:ext>
              </a:extLst>
            </p:cNvPr>
            <p:cNvSpPr txBox="1"/>
            <p:nvPr/>
          </p:nvSpPr>
          <p:spPr>
            <a:xfrm>
              <a:off x="7047064" y="942594"/>
              <a:ext cx="6937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venir Next" panose="020B0503020202020204" pitchFamily="34" charset="0"/>
                </a:rPr>
                <a:t>S</a:t>
              </a:r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AC77CB6-8F10-DE17-B019-7CBAECAD4602}"/>
                </a:ext>
              </a:extLst>
            </p:cNvPr>
            <p:cNvSpPr txBox="1"/>
            <p:nvPr/>
          </p:nvSpPr>
          <p:spPr>
            <a:xfrm>
              <a:off x="9579395" y="942595"/>
              <a:ext cx="6937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venir Next" panose="020B0503020202020204" pitchFamily="34" charset="0"/>
                </a:rPr>
                <a:t>T</a:t>
              </a:r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C9D1915-DFB1-8486-834D-0B5087CFAFB6}"/>
                </a:ext>
              </a:extLst>
            </p:cNvPr>
            <p:cNvSpPr txBox="1"/>
            <p:nvPr/>
          </p:nvSpPr>
          <p:spPr>
            <a:xfrm>
              <a:off x="1251120" y="2297268"/>
              <a:ext cx="2093137" cy="3508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Government stability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Corruption level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Tax policies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Freedom of press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Special tariffs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Political action 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involvement in trade 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Competition regulation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Voter participation rates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Amount of protests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Defense expenditures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Level of government 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Bilateral relationships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Import-export regulation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Trade control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Lobbying activities</a:t>
              </a:r>
            </a:p>
            <a:p>
              <a:pPr marL="171450" indent="-171450" algn="l" fontAlgn="base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Size of budgets</a:t>
              </a:r>
            </a:p>
            <a:p>
              <a:pPr marL="285750" indent="-285750">
                <a:buClr>
                  <a:srgbClr val="F5F2FF"/>
                </a:buClr>
                <a:buFont typeface="Arial" panose="020B0604020202020204" pitchFamily="34" charset="0"/>
                <a:buChar char="•"/>
              </a:pPr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FAEEF05-0151-DF34-FD29-9F2EEAC3372F}"/>
                </a:ext>
              </a:extLst>
            </p:cNvPr>
            <p:cNvSpPr txBox="1"/>
            <p:nvPr/>
          </p:nvSpPr>
          <p:spPr>
            <a:xfrm>
              <a:off x="3734480" y="2297268"/>
              <a:ext cx="2053767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Growth rate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Interest rate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Inflation rate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Exchange rate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Availability of credit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Disposable income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Propensity of spend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Federal budget deficits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Gross domestic product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Unemployment trend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Stock market trends</a:t>
              </a:r>
            </a:p>
            <a:p>
              <a:pPr marL="171450" indent="-171450" algn="l" fontAlgn="base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Price fluctuations</a:t>
              </a:r>
            </a:p>
            <a:p>
              <a:pPr marL="285750" indent="-285750">
                <a:buClr>
                  <a:srgbClr val="EDF9EF"/>
                </a:buClr>
                <a:buFont typeface="Arial" panose="020B0604020202020204" pitchFamily="34" charset="0"/>
                <a:buChar char="•"/>
              </a:pPr>
              <a:endParaRPr lang="en-US" dirty="0">
                <a:latin typeface="Avenir Next" panose="020B0503020202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EEB64E-FEF2-8C50-998A-FFEBFFB3CC7B}"/>
                </a:ext>
              </a:extLst>
            </p:cNvPr>
            <p:cNvSpPr txBox="1"/>
            <p:nvPr/>
          </p:nvSpPr>
          <p:spPr>
            <a:xfrm>
              <a:off x="6247413" y="2169924"/>
              <a:ext cx="2182008" cy="3785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Population size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Birth rates Death rates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Marriages and divorces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Immigration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Life expectancy rates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Age distribution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Wealth distribution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Social classes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Per capita income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Lifestyles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Health consciousness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Attitude towards work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Buying habits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Ethical concerns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Sex roles and distribution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Religion and beliefs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Racial equality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Education level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Minorities</a:t>
              </a:r>
            </a:p>
            <a:p>
              <a:pPr marL="171450" indent="-171450" algn="l" fontAlgn="base">
                <a:buClr>
                  <a:srgbClr val="FFF4ED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Crime levels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A1A7F6-E3EA-3074-A234-4BD67DD53A60}"/>
                </a:ext>
              </a:extLst>
            </p:cNvPr>
            <p:cNvSpPr txBox="1"/>
            <p:nvPr/>
          </p:nvSpPr>
          <p:spPr>
            <a:xfrm>
              <a:off x="8816528" y="2150908"/>
              <a:ext cx="2012089" cy="24929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Technology incentives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Automation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R&amp;D activity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Technological change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Access to technology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Level of innovation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Technical awareness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Internet infrastructure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Communication </a:t>
              </a:r>
            </a:p>
            <a:p>
              <a:pPr marL="171450" indent="-171450" algn="l" fontAlgn="base">
                <a:buClr>
                  <a:srgbClr val="EAF5F9"/>
                </a:buClr>
                <a:buFont typeface="Arial" panose="020B0604020202020204" pitchFamily="34" charset="0"/>
                <a:buChar char="•"/>
              </a:pPr>
              <a:r>
                <a:rPr lang="en-US" sz="1200" b="0" i="0" dirty="0">
                  <a:effectLst/>
                  <a:latin typeface="Avenir Next" panose="020B0503020202020204" pitchFamily="34" charset="0"/>
                </a:rPr>
                <a:t>Life cycle of technology</a:t>
              </a:r>
            </a:p>
            <a:p>
              <a:pPr>
                <a:buClr>
                  <a:srgbClr val="EAF5F9"/>
                </a:buClr>
              </a:pPr>
              <a:br>
                <a:rPr lang="en-US" dirty="0">
                  <a:latin typeface="Avenir Next" panose="020B0503020202020204" pitchFamily="34" charset="0"/>
                </a:rPr>
              </a:br>
              <a:endParaRPr lang="en-US" dirty="0">
                <a:latin typeface="Avenir Next" panose="020B0503020202020204" pitchFamily="34" charset="0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D3E8A22F-0E73-9F2B-41A5-88320C41AA56}"/>
              </a:ext>
            </a:extLst>
          </p:cNvPr>
          <p:cNvSpPr txBox="1"/>
          <p:nvPr/>
        </p:nvSpPr>
        <p:spPr>
          <a:xfrm>
            <a:off x="1100733" y="110276"/>
            <a:ext cx="9788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venir Next" panose="020B0503020202020204" pitchFamily="34" charset="0"/>
              </a:rPr>
              <a:t>PEST ANALYSIS</a:t>
            </a:r>
          </a:p>
        </p:txBody>
      </p:sp>
    </p:spTree>
    <p:extLst>
      <p:ext uri="{BB962C8B-B14F-4D97-AF65-F5344CB8AC3E}">
        <p14:creationId xmlns:p14="http://schemas.microsoft.com/office/powerpoint/2010/main" val="205155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147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6</cp:revision>
  <dcterms:created xsi:type="dcterms:W3CDTF">2023-01-16T06:03:35Z</dcterms:created>
  <dcterms:modified xsi:type="dcterms:W3CDTF">2023-02-23T11:06:57Z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2023-01-16T06:41:32Z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9feedbc9-6c2d-4ef7-a20a-bd1cf287c2b9</vt:lpwstr>
  </property>
  <property fmtid="{D5CDD505-2E9C-101B-9397-08002B2CF9AE}" pid="8" name="MSIP_Label_defa4170-0d19-0005-0004-bc88714345d2_ContentBits">
    <vt:lpwstr>0</vt:lpwstr>
  </property>
</Properties>
</file>