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5E"/>
    <a:srgbClr val="617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7DAE-DD48-4121-8AF1-E33AEAE1D4F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9091A-57DB-4DBF-ACD9-33E4FE81D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9091A-57DB-4DBF-ACD9-33E4FE81D3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8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1B85-FCE5-AD7D-AC68-C7231B87A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995B4-B51E-5A67-9CCF-0AB1EDC41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6BB46-0539-7B7E-499A-2FC719EF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66EF6-A60F-31D8-6C0D-24799488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EE4A-DAE6-368A-A6B1-CFBEAB42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E008-E268-4B11-FAC8-ED88A64F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A6E57-51BA-4AA0-F7B8-9CC340AF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D5FAB-2390-8A7F-AB67-EB423BEF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AF70-4529-4479-88CE-9CD53802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8B8BB-C810-3AA1-D393-1A60F63F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7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FAC384-BCC2-91B8-BC35-839AE5FFD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58778-2F9F-F7D5-12BA-84D45BBBB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4E19-EDAC-5119-DD7D-845D1724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C3964-124E-5D1F-5626-6BD82E8C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54008-EBCC-C1B5-291C-B5F89C5A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4A63-7C33-6825-558F-69789099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0B59-13A7-8A92-9813-0AE3813B0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F9B3B-C16F-5C12-247A-53A87E4A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4BC1-FE04-0ACD-5F9F-34576898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15874-D261-D3F7-E6C9-BAB1A524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5640-7AF8-91C3-5F64-DCC0BEDC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5C9B5-71D4-A9E6-5F83-20D57028C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01671-1D2D-3FBC-4F05-2BBCE913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6AA60-58B6-FA1B-C12D-9426DBAB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9598C-DBE5-1801-BC6C-F32F8B6C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8A930-B0E2-607F-F8DA-5AB33CA3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DA4D9-A035-DC1E-894A-8752378EE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4795E-22E4-64E1-A45F-2346CC8EF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ECB74-FA7A-1C87-7153-BF42C2E5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ADAB8-B2DA-B5D4-4A6E-5FED561E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D73EC-D6FA-A999-3E81-8C9F68705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3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2EEE-F5BB-48E5-A13E-A2157A02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A3035-6161-1681-9664-1810E492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74221-5D68-57C0-D092-17A2D2FF7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5387E-AE98-2E8D-ECAD-78B273211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01846-7EEE-8558-24FD-7D1719DEE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963C2-C73A-58CD-E64D-ECEC72B8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3940B-8FDB-EFD6-90D0-EC4D0B21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EBBFB1-71C7-628B-5A2A-1B44813B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6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384E-10D4-B919-952F-898361974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03C28-575A-F208-A25D-099C3C6A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09950-955F-3293-565E-26F3D76B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8E967-96AE-474F-C06B-2FC4BB07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2D9D7-B402-08FD-6DA7-029875CA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4A808-A033-ABBD-0423-ED5FB146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AD91A-D5F3-A5DC-D32F-1314DCB6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9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187B-B32D-CCEC-327B-2DD936640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D1A27-39B3-91C5-5362-7E9B5FEA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57CF0-1C3A-D57F-72CB-5B5B81437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BFC82-D9FE-E662-AE8A-718FC281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E7790-32AF-57F2-98F2-73D53CD0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F5861-4A50-62C4-475A-BF2974D2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88CFD-3B01-7FA2-B570-ACEC662AD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F13E8-C60A-9E86-0181-6C5D478AD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F4338-990B-8C8A-1FF9-975DEB383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3FC8D-9F19-23B4-AA5C-92A6B0F2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07953-38AB-F2F2-1E5F-10D11D55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4B6A0-2178-4D23-3A58-0DADF72EC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4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9DE50-0E01-4DD5-12D2-3203C4FC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B5606-6DA3-E964-D353-5C19C65B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FD213-E30D-6C5A-46A9-108E5AAC8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97F2-15F0-4C04-A33F-2148A7A0248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7CD45-0739-A891-7776-83F50987C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91913-E754-3517-DAD2-FA7B2A150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DA74-B844-45F4-B894-C6883CCF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070C5BF-1739-12EA-ABB5-1BB7BCE2D249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4A68271-F426-A5F8-0B75-81BDC7CC56D1}"/>
              </a:ext>
            </a:extLst>
          </p:cNvPr>
          <p:cNvSpPr/>
          <p:nvPr/>
        </p:nvSpPr>
        <p:spPr>
          <a:xfrm>
            <a:off x="2480219" y="291498"/>
            <a:ext cx="7675838" cy="1331652"/>
          </a:xfrm>
          <a:prstGeom prst="rect">
            <a:avLst/>
          </a:prstGeom>
          <a:noFill/>
          <a:ln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8D6DBF-9B12-3E4D-8837-A29DC800CFB6}"/>
              </a:ext>
            </a:extLst>
          </p:cNvPr>
          <p:cNvSpPr/>
          <p:nvPr/>
        </p:nvSpPr>
        <p:spPr>
          <a:xfrm>
            <a:off x="-3565795" y="1"/>
            <a:ext cx="6658252" cy="6857999"/>
          </a:xfrm>
          <a:prstGeom prst="ellipse">
            <a:avLst/>
          </a:prstGeom>
          <a:noFill/>
          <a:ln w="38100"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Next" panose="020B0503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E4D8E1-A6D0-EC9B-820B-D37661A525D8}"/>
              </a:ext>
            </a:extLst>
          </p:cNvPr>
          <p:cNvSpPr/>
          <p:nvPr/>
        </p:nvSpPr>
        <p:spPr>
          <a:xfrm>
            <a:off x="3000878" y="2001577"/>
            <a:ext cx="7956386" cy="1331652"/>
          </a:xfrm>
          <a:prstGeom prst="rect">
            <a:avLst/>
          </a:prstGeom>
          <a:noFill/>
          <a:ln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A62ACA-2AC3-8410-8883-C977059D22A9}"/>
              </a:ext>
            </a:extLst>
          </p:cNvPr>
          <p:cNvSpPr/>
          <p:nvPr/>
        </p:nvSpPr>
        <p:spPr>
          <a:xfrm>
            <a:off x="2950151" y="3698880"/>
            <a:ext cx="7956387" cy="1331652"/>
          </a:xfrm>
          <a:prstGeom prst="rect">
            <a:avLst/>
          </a:prstGeom>
          <a:noFill/>
          <a:ln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E1F5F2-C1D6-A001-4C07-AFE1A2D1EE9C}"/>
              </a:ext>
            </a:extLst>
          </p:cNvPr>
          <p:cNvSpPr/>
          <p:nvPr/>
        </p:nvSpPr>
        <p:spPr>
          <a:xfrm>
            <a:off x="2224115" y="5347776"/>
            <a:ext cx="7931942" cy="1331652"/>
          </a:xfrm>
          <a:prstGeom prst="rect">
            <a:avLst/>
          </a:prstGeom>
          <a:noFill/>
          <a:ln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235FA-EEDD-8CE3-9B70-8272775BEEA2}"/>
              </a:ext>
            </a:extLst>
          </p:cNvPr>
          <p:cNvSpPr txBox="1"/>
          <p:nvPr/>
        </p:nvSpPr>
        <p:spPr>
          <a:xfrm rot="16200000">
            <a:off x="-2210553" y="2921168"/>
            <a:ext cx="59137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0C405E"/>
                </a:solidFill>
                <a:latin typeface="Avenir Next" panose="020B0503020202020204" pitchFamily="34" charset="0"/>
              </a:rPr>
              <a:t>PEST ANALYSIS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55B017-0BE5-D5F7-B6B3-FD5336BD9144}"/>
              </a:ext>
            </a:extLst>
          </p:cNvPr>
          <p:cNvSpPr/>
          <p:nvPr/>
        </p:nvSpPr>
        <p:spPr>
          <a:xfrm>
            <a:off x="1450459" y="5262887"/>
            <a:ext cx="1359872" cy="1411750"/>
          </a:xfrm>
          <a:prstGeom prst="ellipse">
            <a:avLst/>
          </a:prstGeom>
          <a:solidFill>
            <a:srgbClr val="0C4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venir Next" panose="020B0503020202020204" pitchFamily="34" charset="0"/>
              </a:rPr>
              <a:t>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4E1515-8932-F4DE-2BAD-E9E583D54417}"/>
              </a:ext>
            </a:extLst>
          </p:cNvPr>
          <p:cNvSpPr txBox="1"/>
          <p:nvPr/>
        </p:nvSpPr>
        <p:spPr>
          <a:xfrm>
            <a:off x="3180330" y="371118"/>
            <a:ext cx="697572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C405E"/>
                </a:solidFill>
                <a:latin typeface="Avenir Next" panose="020B0503020202020204" pitchFamily="34" charset="0"/>
              </a:rPr>
              <a:t>Political factors </a:t>
            </a:r>
            <a:r>
              <a:rPr lang="en-US" sz="1400" dirty="0">
                <a:latin typeface="Avenir Next" panose="020B0503020202020204" pitchFamily="34" charset="0"/>
              </a:rPr>
              <a:t>have to do with how the government intervenes in the economy or in a specific sector. This includes government policy, economic policy, political instability, commercial law, corruption, tax law, labor law, environmental law and trade restrictions. The government also has a major influence on a country’s education system, infrastructure and health facilities. </a:t>
            </a:r>
            <a:endParaRPr lang="en-US" sz="1200" dirty="0">
              <a:latin typeface="Avenir Next" panose="020B05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0085B-C556-EED1-7723-85A06268CC00}"/>
              </a:ext>
            </a:extLst>
          </p:cNvPr>
          <p:cNvSpPr txBox="1"/>
          <p:nvPr/>
        </p:nvSpPr>
        <p:spPr>
          <a:xfrm>
            <a:off x="3980162" y="2239954"/>
            <a:ext cx="6672469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C405E"/>
                </a:solidFill>
                <a:latin typeface="Avenir Next" panose="020B0503020202020204" pitchFamily="34" charset="0"/>
              </a:rPr>
              <a:t>Economic factors </a:t>
            </a:r>
            <a:r>
              <a:rPr lang="en-US" sz="1400" dirty="0">
                <a:latin typeface="Avenir Next" panose="020B0503020202020204" pitchFamily="34" charset="0"/>
              </a:rPr>
              <a:t>often include indicators of the performance and health of a particular economy. Economic factors are for example economic growth, exchange rates, inflation, interest, etc. These factors have a direct or indirect influence on the performance of a company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AE365B-0D36-DBF8-B455-393F35A825CA}"/>
              </a:ext>
            </a:extLst>
          </p:cNvPr>
          <p:cNvSpPr txBox="1"/>
          <p:nvPr/>
        </p:nvSpPr>
        <p:spPr>
          <a:xfrm>
            <a:off x="3977013" y="3893346"/>
            <a:ext cx="664633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C405E"/>
                </a:solidFill>
                <a:latin typeface="Avenir Next" panose="020B0503020202020204" pitchFamily="34" charset="0"/>
              </a:rPr>
              <a:t>Social factors </a:t>
            </a:r>
            <a:r>
              <a:rPr lang="en-US" sz="1400" dirty="0">
                <a:latin typeface="Avenir Next" panose="020B0503020202020204" pitchFamily="34" charset="0"/>
              </a:rPr>
              <a:t>assess the mentality and characteristics of the individuals and consumers in a particular market. These are also referred to as demographic factors. Social factors also include the customs, norms and values within which an organization or market operates.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7188637-0108-A941-26A6-76574F0F05AC}"/>
              </a:ext>
            </a:extLst>
          </p:cNvPr>
          <p:cNvSpPr txBox="1"/>
          <p:nvPr/>
        </p:nvSpPr>
        <p:spPr>
          <a:xfrm>
            <a:off x="2950151" y="5484578"/>
            <a:ext cx="70177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C405E"/>
                </a:solidFill>
                <a:latin typeface="Avenir Next" panose="020B0503020202020204" pitchFamily="34" charset="0"/>
              </a:rPr>
              <a:t>Technological factors </a:t>
            </a:r>
            <a:r>
              <a:rPr lang="en-US" sz="1400" dirty="0">
                <a:latin typeface="Avenir Next" panose="020B0503020202020204" pitchFamily="34" charset="0"/>
              </a:rPr>
              <a:t>have to do with innovations in the technological sector within a market. Technological factors can positively or adversely affect the operation of an industry or business. It includes, among others, the level of innovation, automation, R&amp;D capabilities and more.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0CA86AF-FCBA-2A82-CA74-3FEFF517B178}"/>
              </a:ext>
            </a:extLst>
          </p:cNvPr>
          <p:cNvSpPr/>
          <p:nvPr/>
        </p:nvSpPr>
        <p:spPr>
          <a:xfrm>
            <a:off x="1641006" y="251449"/>
            <a:ext cx="1359872" cy="1411750"/>
          </a:xfrm>
          <a:prstGeom prst="ellipse">
            <a:avLst/>
          </a:prstGeom>
          <a:solidFill>
            <a:srgbClr val="0C4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venir Next" panose="020B0503020202020204" pitchFamily="34" charset="0"/>
              </a:rPr>
              <a:t>P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46C2A6F-66FF-255A-ED93-882F288C1CA5}"/>
              </a:ext>
            </a:extLst>
          </p:cNvPr>
          <p:cNvSpPr/>
          <p:nvPr/>
        </p:nvSpPr>
        <p:spPr>
          <a:xfrm>
            <a:off x="2231627" y="1971380"/>
            <a:ext cx="1359872" cy="1411750"/>
          </a:xfrm>
          <a:prstGeom prst="ellipse">
            <a:avLst/>
          </a:prstGeom>
          <a:solidFill>
            <a:srgbClr val="0C4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venir Next" panose="020B0503020202020204" pitchFamily="34" charset="0"/>
              </a:rPr>
              <a:t>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21394A-EF2A-C8E5-E2F3-434D81740AED}"/>
              </a:ext>
            </a:extLst>
          </p:cNvPr>
          <p:cNvSpPr/>
          <p:nvPr/>
        </p:nvSpPr>
        <p:spPr>
          <a:xfrm>
            <a:off x="2231627" y="3644144"/>
            <a:ext cx="1359872" cy="1411750"/>
          </a:xfrm>
          <a:prstGeom prst="ellipse">
            <a:avLst/>
          </a:prstGeom>
          <a:solidFill>
            <a:srgbClr val="0C4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Avenir Next" panose="020B0503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405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8</cp:revision>
  <dcterms:created xsi:type="dcterms:W3CDTF">2023-01-16T06:51:03Z</dcterms:created>
  <dcterms:modified xsi:type="dcterms:W3CDTF">2023-02-23T11:08:06Z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2023-01-16T07:42:40Z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e53ac607-a573-4945-af02-f34d6d078e38</vt:lpwstr>
  </property>
  <property fmtid="{D5CDD505-2E9C-101B-9397-08002B2CF9AE}" pid="8" name="MSIP_Label_defa4170-0d19-0005-0004-bc88714345d2_ContentBits">
    <vt:lpwstr>0</vt:lpwstr>
  </property>
</Properties>
</file>