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4A29"/>
    <a:srgbClr val="722F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63B62-6208-E5B1-4550-059DEC603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D747A9-4DC1-EDA6-9195-CB073781B6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435C9-E79C-8B42-F456-EA95753E6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464-6D27-42EC-856F-67140F9093E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DE486-EA4B-2793-9B4F-02FCC91E9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39941-EFC5-3ABC-72ED-BA5A96781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FADC-3698-4170-B189-59D43B074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5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9B615-20E9-19D8-543E-C3A6B689B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3985CB-0EAE-56A7-61B8-485B7B865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3C17D-4EA9-20D7-AD6F-C19014CFD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464-6D27-42EC-856F-67140F9093E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5A102-6FF5-770E-EB7E-18F2E7CC8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4FC6B-86C8-559E-C0E3-A9727108E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FADC-3698-4170-B189-59D43B074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5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238F28-5075-661E-82E3-54996BC3AF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93E6C-A8FD-5AC3-FFAE-79244B0D6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5E832-C09D-05DB-02D6-517488692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464-6D27-42EC-856F-67140F9093E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94876-B06A-20FC-4AFB-B2265BDBF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74CC1-EA4E-191B-665A-39E74D866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FADC-3698-4170-B189-59D43B074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6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BFF67-103E-01E9-3146-910A0A16D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573DD-648D-F9FE-036B-73A3856F8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51042-6C20-FDAC-1067-EA426AA1A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464-6D27-42EC-856F-67140F9093E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A4173-B613-A4F0-B318-C871C42F7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AF27E-751A-084C-B638-5D7185B9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FADC-3698-4170-B189-59D43B074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3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34A8C-5044-B24C-1977-6FCDF5E88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51AB2-E19F-65FF-C290-C3C467681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5F1D3-7CA6-199F-F5C8-D939DC6B5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464-6D27-42EC-856F-67140F9093E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59EA8-369F-2A8A-6D1F-687A47D32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2500F-5143-01DE-D4CA-3841EA673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FADC-3698-4170-B189-59D43B074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1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03AF1-4D01-57D5-773B-2795EE6EC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90219-F86C-5D1C-F45B-2BE48939D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B72AD-D55D-6635-DBE5-CFC6599DB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8F5F3-1F70-64C2-A27A-E30AAB3C4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464-6D27-42EC-856F-67140F9093E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8A735A-2292-02E0-E74C-2F8C59761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5BCFF-DC90-F4E1-7F43-552AE7CF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FADC-3698-4170-B189-59D43B074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0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AA7F4-F3A9-4147-F526-599A80F1C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35A7F-6866-686C-B1CA-F714330D0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C7CD13-66E7-65A6-0F8B-704E88226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322D5E-4C16-79C9-0A0D-41BFA8F3A4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0125A1-D3A3-8A8D-2892-27A678A14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36CAF5-BC9B-2990-21E8-FBB491648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464-6D27-42EC-856F-67140F9093E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52BE-849C-2FA5-75AE-1B3527169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FF755A-2789-88D8-A4E8-BFFDED54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FADC-3698-4170-B189-59D43B074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0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6EE27-6219-C31E-685A-D7FAE06B2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91843E-3BD5-34AF-3C49-AA6987DB2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464-6D27-42EC-856F-67140F9093E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399054-436C-A321-DA6F-286EA0725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BF7F84-7B95-A21A-C7EA-4F6AAD69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FADC-3698-4170-B189-59D43B074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7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1386D3-E2CB-42FA-9A25-EE32226B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464-6D27-42EC-856F-67140F9093E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8B1228-589D-C9DE-8E9E-201D4E3B7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518209-447A-9C96-D70F-A146EE819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FADC-3698-4170-B189-59D43B074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8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6933D-ED8D-D2C0-FEB9-4D402C85D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0D488-18CB-573D-522D-1E640D0D9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A1A12-D6A6-CDD7-9111-4FA7E190A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6A926-BE26-DDC2-7929-B8AC6959F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464-6D27-42EC-856F-67140F9093E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0D1C3-59F6-24A9-AC05-AFBD8DB5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3EE86-455B-9648-5C15-040043E1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FADC-3698-4170-B189-59D43B074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0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A7C6-2EB8-35F6-6C62-0624F980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1A3373-181C-C8A7-0108-6F4CD71BF6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2EBD3E-1F6E-16B6-2AB3-D9638301D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943CF-0BF1-A93C-433F-F0E101C03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464-6D27-42EC-856F-67140F9093E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B7B6A-9DD7-51ED-77E0-48BCE1753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23F15-996B-F812-0396-BF17F01D3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FADC-3698-4170-B189-59D43B074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0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A81141-2320-8984-0F07-B39E6E7AE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DA7BF-9D13-4911-E173-09DFF3E1F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ABB82-A66A-5B1B-33D6-0D7BAC70EC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B5464-6D27-42EC-856F-67140F9093E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33FDE-9EB9-4E92-5B08-1DD0B9787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FEFBC-0886-E65C-305D-88DE20E480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9FADC-3698-4170-B189-59D43B074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8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68373700-309E-8A2A-16CC-B637C468CE25}"/>
              </a:ext>
            </a:extLst>
          </p:cNvPr>
          <p:cNvGrpSpPr/>
          <p:nvPr/>
        </p:nvGrpSpPr>
        <p:grpSpPr>
          <a:xfrm>
            <a:off x="948429" y="443885"/>
            <a:ext cx="10295141" cy="5970230"/>
            <a:chOff x="948429" y="443885"/>
            <a:chExt cx="10295141" cy="597023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892D55C-94EA-94AB-FBDC-CF2C02CD09FA}"/>
                </a:ext>
              </a:extLst>
            </p:cNvPr>
            <p:cNvGrpSpPr/>
            <p:nvPr/>
          </p:nvGrpSpPr>
          <p:grpSpPr>
            <a:xfrm>
              <a:off x="948429" y="443885"/>
              <a:ext cx="10295141" cy="5970230"/>
              <a:chOff x="656946" y="443885"/>
              <a:chExt cx="10295141" cy="5970230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9634FC6-FD54-E9E6-42E0-0565B8498022}"/>
                  </a:ext>
                </a:extLst>
              </p:cNvPr>
              <p:cNvSpPr/>
              <p:nvPr/>
            </p:nvSpPr>
            <p:spPr>
              <a:xfrm>
                <a:off x="656947" y="443885"/>
                <a:ext cx="4927107" cy="2851950"/>
              </a:xfrm>
              <a:prstGeom prst="rect">
                <a:avLst/>
              </a:prstGeom>
              <a:noFill/>
              <a:ln w="28575">
                <a:solidFill>
                  <a:srgbClr val="F94A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E1FE912-E31B-C10C-DED2-797D05FAE0A2}"/>
                  </a:ext>
                </a:extLst>
              </p:cNvPr>
              <p:cNvSpPr/>
              <p:nvPr/>
            </p:nvSpPr>
            <p:spPr>
              <a:xfrm>
                <a:off x="5956917" y="3562165"/>
                <a:ext cx="4995170" cy="2851950"/>
              </a:xfrm>
              <a:prstGeom prst="rect">
                <a:avLst/>
              </a:prstGeom>
              <a:noFill/>
              <a:ln w="28575">
                <a:solidFill>
                  <a:srgbClr val="F94A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67A4C7D-876E-92F6-668C-DE4E3563836D}"/>
                  </a:ext>
                </a:extLst>
              </p:cNvPr>
              <p:cNvSpPr/>
              <p:nvPr/>
            </p:nvSpPr>
            <p:spPr>
              <a:xfrm>
                <a:off x="656946" y="3562165"/>
                <a:ext cx="4927107" cy="2851950"/>
              </a:xfrm>
              <a:prstGeom prst="rect">
                <a:avLst/>
              </a:prstGeom>
              <a:noFill/>
              <a:ln w="28575">
                <a:solidFill>
                  <a:srgbClr val="F94A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39C50A2-F4B2-6AB0-F3FC-EA2A226BC37B}"/>
                  </a:ext>
                </a:extLst>
              </p:cNvPr>
              <p:cNvSpPr/>
              <p:nvPr/>
            </p:nvSpPr>
            <p:spPr>
              <a:xfrm>
                <a:off x="5956917" y="443885"/>
                <a:ext cx="4995170" cy="2851950"/>
              </a:xfrm>
              <a:prstGeom prst="rect">
                <a:avLst/>
              </a:prstGeom>
              <a:noFill/>
              <a:ln w="28575">
                <a:solidFill>
                  <a:srgbClr val="F94A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Next" panose="020B0503020202020204" pitchFamily="34" charset="0"/>
                </a:endParaRP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194EBE8-0C3B-5941-994A-F9E11C83AC82}"/>
                </a:ext>
              </a:extLst>
            </p:cNvPr>
            <p:cNvSpPr txBox="1"/>
            <p:nvPr/>
          </p:nvSpPr>
          <p:spPr>
            <a:xfrm>
              <a:off x="6446344" y="4010509"/>
              <a:ext cx="538930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0" b="1" dirty="0">
                  <a:solidFill>
                    <a:srgbClr val="F94A29"/>
                  </a:solidFill>
                  <a:latin typeface="Avenir Next" panose="020B0503020202020204" pitchFamily="34" charset="0"/>
                </a:rPr>
                <a:t>T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09EEBFB-BFA8-F1A0-A069-C15ACD69C936}"/>
                </a:ext>
              </a:extLst>
            </p:cNvPr>
            <p:cNvSpPr txBox="1"/>
            <p:nvPr/>
          </p:nvSpPr>
          <p:spPr>
            <a:xfrm>
              <a:off x="1080771" y="653080"/>
              <a:ext cx="59343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0" b="1" dirty="0">
                  <a:solidFill>
                    <a:srgbClr val="F94A29"/>
                  </a:solidFill>
                  <a:latin typeface="Avenir Next" panose="020B0503020202020204" pitchFamily="34" charset="0"/>
                </a:rPr>
                <a:t>P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9F8FBB6-2A29-1710-88FB-AA5DCF724D19}"/>
                </a:ext>
              </a:extLst>
            </p:cNvPr>
            <p:cNvSpPr txBox="1"/>
            <p:nvPr/>
          </p:nvSpPr>
          <p:spPr>
            <a:xfrm>
              <a:off x="1104014" y="4010509"/>
              <a:ext cx="559769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0" b="1" dirty="0">
                  <a:solidFill>
                    <a:srgbClr val="F94A29"/>
                  </a:solidFill>
                  <a:latin typeface="Avenir Next" panose="020B0503020202020204" pitchFamily="34" charset="0"/>
                </a:rPr>
                <a:t>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57DDFF0-31E8-01B6-3C88-8DBC0DA5878D}"/>
                </a:ext>
              </a:extLst>
            </p:cNvPr>
            <p:cNvSpPr txBox="1"/>
            <p:nvPr/>
          </p:nvSpPr>
          <p:spPr>
            <a:xfrm>
              <a:off x="6431116" y="653080"/>
              <a:ext cx="56137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0" b="1" dirty="0">
                  <a:solidFill>
                    <a:srgbClr val="F94A29"/>
                  </a:solidFill>
                  <a:latin typeface="Avenir Next" panose="020B0503020202020204" pitchFamily="34" charset="0"/>
                </a:rPr>
                <a:t>E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4932E00-A17C-16C9-0AF4-D5C36333F17F}"/>
                </a:ext>
              </a:extLst>
            </p:cNvPr>
            <p:cNvSpPr/>
            <p:nvPr/>
          </p:nvSpPr>
          <p:spPr>
            <a:xfrm>
              <a:off x="3648239" y="3055811"/>
              <a:ext cx="4731798" cy="753676"/>
            </a:xfrm>
            <a:prstGeom prst="rect">
              <a:avLst/>
            </a:prstGeom>
            <a:solidFill>
              <a:srgbClr val="F94A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latin typeface="Avenir Next" panose="020B0503020202020204" pitchFamily="34" charset="0"/>
                </a:rPr>
                <a:t>PEST ANALYSIS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A551186-7257-9205-2DF6-B47DDB72E7E2}"/>
                </a:ext>
              </a:extLst>
            </p:cNvPr>
            <p:cNvSpPr txBox="1"/>
            <p:nvPr/>
          </p:nvSpPr>
          <p:spPr>
            <a:xfrm>
              <a:off x="1579255" y="723840"/>
              <a:ext cx="416459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Competition regulation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Government involvement in trade unions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Environmental Law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Education Law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Anti-trust law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Discrimination law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Copyright, patents / Intellectual property law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Consumer protection and e-commerce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Employment law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Health and safety law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Data protection law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B34CAE5-8A2F-5C1F-5F91-3FB3A39B1075}"/>
                </a:ext>
              </a:extLst>
            </p:cNvPr>
            <p:cNvSpPr txBox="1"/>
            <p:nvPr/>
          </p:nvSpPr>
          <p:spPr>
            <a:xfrm>
              <a:off x="7072016" y="733380"/>
              <a:ext cx="4058363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Growth rates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Inflation rate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Interest rates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Exchange rates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Unemployment trends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Labor costs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Stage of business cycle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Credit availability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Trade flows and patterns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Level of consumers’ disposable income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Monetary policies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55A8CAB-0323-7FC9-329B-764BF8A44EFB}"/>
                </a:ext>
              </a:extLst>
            </p:cNvPr>
            <p:cNvSpPr txBox="1"/>
            <p:nvPr/>
          </p:nvSpPr>
          <p:spPr>
            <a:xfrm>
              <a:off x="1622105" y="4110977"/>
              <a:ext cx="3867685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Health consciousness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Education level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Attitudes toward imported goods and services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Attitudes toward work, leisure, career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Attitudes toward product quality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Attitudes toward saving and investing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Emphasis on safety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Lifestyles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Buying habits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0BE9C9D-08AB-8638-FC64-9222427A4A3B}"/>
                </a:ext>
              </a:extLst>
            </p:cNvPr>
            <p:cNvSpPr txBox="1"/>
            <p:nvPr/>
          </p:nvSpPr>
          <p:spPr>
            <a:xfrm>
              <a:off x="7072016" y="4234627"/>
              <a:ext cx="403808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Basic infrastructure level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Rate of technological change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Spending on research &amp; development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Technology incentives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Legislation regarding technology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Technology level in your industry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Communication infrastructure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Access to newest technology</a:t>
              </a:r>
            </a:p>
            <a:p>
              <a:pPr marL="171450" indent="-171450">
                <a:buClr>
                  <a:srgbClr val="F94A29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venir Next" panose="020B0503020202020204" pitchFamily="34" charset="0"/>
                </a:rPr>
                <a:t>Internet infrastructure and penetration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2316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135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Tayyba Mirza</dc:creator>
  <cp:lastModifiedBy>Tayyba Mirza</cp:lastModifiedBy>
  <cp:revision>2</cp:revision>
  <dcterms:created xsi:type="dcterms:W3CDTF">2023-01-16T07:43:06Z</dcterms:created>
  <dcterms:modified xsi:type="dcterms:W3CDTF">2023-02-23T10:39:05Z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2023-01-16T08:04:23Z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bf1b40e2-2992-4e34-9ad7-c3c9e1d06bc3</vt:lpwstr>
  </property>
  <property fmtid="{D5CDD505-2E9C-101B-9397-08002B2CF9AE}" pid="8" name="MSIP_Label_defa4170-0d19-0005-0004-bc88714345d2_ContentBits">
    <vt:lpwstr>0</vt:lpwstr>
  </property>
</Properties>
</file>