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405E"/>
    <a:srgbClr val="874C62"/>
    <a:srgbClr val="C98474"/>
    <a:srgbClr val="F2D388"/>
    <a:srgbClr val="A7D2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8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3030E8-E736-374A-1B18-BF71F07C32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63F6C2B-EF3F-7028-E394-45ABD4236C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A5D55F-E282-2461-AEFC-98299360CF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D6EF5-DDA8-4D80-BCAD-3E8B6B561E5A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149147-F8C8-9AF0-75E4-676C022114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635051-5FEB-7665-C80D-D52B329D22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B788D-B0FF-4B1B-95E5-270451B3BB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252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BE4FF1-CC2A-8360-6669-1E05CAAE85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033D62-0E84-BA01-7A7D-2B4EC7401B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E64A21-78D8-2F9D-D5FB-83896FA54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D6EF5-DDA8-4D80-BCAD-3E8B6B561E5A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F6DDB1-8B56-DA30-8EFD-74E4460D3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9EC372-EF10-6248-CA66-10ECA46D44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B788D-B0FF-4B1B-95E5-270451B3BB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778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05D980F-7342-9D98-9A60-56DBCB89CC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88556C-4277-B293-7DA3-0427A236BE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1D6C47-DA28-96D2-4F19-48695AF0D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D6EF5-DDA8-4D80-BCAD-3E8B6B561E5A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0D97C2-ADBA-2E0C-DE54-71BCAC3BF8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0FB02A-C235-FC19-C729-029B614B1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B788D-B0FF-4B1B-95E5-270451B3BB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830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74A2D7-A51B-F18F-27FD-9EFFD33546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983FEB-FE42-1134-047F-58D4E89A2E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D34D25-A05F-1C5A-5FB3-2191D56A0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D6EF5-DDA8-4D80-BCAD-3E8B6B561E5A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F31D56-7E43-0D58-E67A-116DC12E1D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81ED0B-39FA-873F-EE5A-39FF3F5DF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B788D-B0FF-4B1B-95E5-270451B3BB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050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F348FB-A7D3-4532-8E91-D3E81A4105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536186-E671-6577-9A43-EAEBE07D46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427405-B5E7-7844-FED7-93CFEBFD1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D6EF5-DDA8-4D80-BCAD-3E8B6B561E5A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BE6F8B-8019-731E-3D32-BBBF74C67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7F99C5-84A9-31E4-CE28-C7B2AC364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B788D-B0FF-4B1B-95E5-270451B3BB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910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EE20F2-EC9C-F916-D832-C5C4E5F678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4D3D86-3359-E1EC-565D-ED03256881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66D8B6-0787-06A1-DB80-AF588111FF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321E3A-471F-BEA2-AE47-00B95C65E7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D6EF5-DDA8-4D80-BCAD-3E8B6B561E5A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40D48A-5CFD-B730-2CEB-5917E21604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A5011C-3E18-EE0A-8BED-08C2D16FC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B788D-B0FF-4B1B-95E5-270451B3BB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124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14A696-C5A0-C249-3031-EB20C5C2F8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0792D7-BC54-C631-CAC7-CBCAA5D11D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21CF91-55E5-44F8-9201-FF9B06ECC7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C43B311-F059-83E5-1FB0-FA61880F8A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54F6028-B213-F100-1828-5AB6868AFE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0564A32-8C27-B2E7-E677-85E1803207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D6EF5-DDA8-4D80-BCAD-3E8B6B561E5A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6355576-8336-A9A3-259B-04E679777A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5AD7CE1-05D5-0502-9812-68F0ED8FE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B788D-B0FF-4B1B-95E5-270451B3BB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976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A16DE8-FE29-5806-6EDD-4EFAFCFFD0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0C19939-E788-790E-B5C9-781818AC3A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D6EF5-DDA8-4D80-BCAD-3E8B6B561E5A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987A53-E8E2-9CA6-A42D-40260EEE85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07FA9E-1121-1FAF-A598-980E43A075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B788D-B0FF-4B1B-95E5-270451B3BB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018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1B0B4DD-FE07-6523-4374-8A3D075AC0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D6EF5-DDA8-4D80-BCAD-3E8B6B561E5A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B9FF4AB-F788-D63C-98FB-8A17019908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B80048-978A-8BBC-8040-B43402BB65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B788D-B0FF-4B1B-95E5-270451B3BB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798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0F9A04-71BB-A0BB-8067-A4BCC0E544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6AA6D0-34C6-4A4C-68FD-57939138A5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296976-2B4F-0663-2511-F1F1AFF7CC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FAE398-F07F-D421-BC6C-DAACDA254A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D6EF5-DDA8-4D80-BCAD-3E8B6B561E5A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5A4ABC-0957-B772-D1D4-DFF1D588F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1E9145-03ED-9B1E-C0EC-F9985966E8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B788D-B0FF-4B1B-95E5-270451B3BB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160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B829B-0ABE-A179-67E7-37F80B6989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85AAC44-B16E-87B1-74FB-794961B1588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81DCA4-9C80-0F3B-9702-1CEFD8606C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93EB52-E8DC-B8F3-2953-998D119396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D6EF5-DDA8-4D80-BCAD-3E8B6B561E5A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513CFA-462B-4274-56B2-612251F787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8C9876-1539-D955-8ABB-33629D987F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B788D-B0FF-4B1B-95E5-270451B3BB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536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4F0F08F-C20E-33B2-9B29-650629745D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BC2103-BD74-4536-EE2A-36CCB4601A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E0E432-35F6-41E1-A3B6-4243DFA7D7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4D6EF5-DDA8-4D80-BCAD-3E8B6B561E5A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8D091E-76F6-19C5-0E40-909FDBD661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74EAD6-7458-0F10-6C92-A81DDC0147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6B788D-B0FF-4B1B-95E5-270451B3BB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101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>
            <a:extLst>
              <a:ext uri="{FF2B5EF4-FFF2-40B4-BE49-F238E27FC236}">
                <a16:creationId xmlns:a16="http://schemas.microsoft.com/office/drawing/2014/main" id="{FEF30D2E-5F0A-8726-4DA5-B5000C294D28}"/>
              </a:ext>
            </a:extLst>
          </p:cNvPr>
          <p:cNvGrpSpPr/>
          <p:nvPr/>
        </p:nvGrpSpPr>
        <p:grpSpPr>
          <a:xfrm>
            <a:off x="958788" y="994299"/>
            <a:ext cx="10274424" cy="5153487"/>
            <a:chOff x="958788" y="852256"/>
            <a:chExt cx="10274424" cy="5153487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26704F93-32C3-D3EB-A54D-378B2B55B09A}"/>
                </a:ext>
              </a:extLst>
            </p:cNvPr>
            <p:cNvGrpSpPr/>
            <p:nvPr/>
          </p:nvGrpSpPr>
          <p:grpSpPr>
            <a:xfrm>
              <a:off x="4622675" y="1966357"/>
              <a:ext cx="2946650" cy="2925286"/>
              <a:chOff x="1027127" y="1803369"/>
              <a:chExt cx="2946650" cy="2925286"/>
            </a:xfrm>
          </p:grpSpPr>
          <p:sp>
            <p:nvSpPr>
              <p:cNvPr id="4" name="Teardrop 3">
                <a:extLst>
                  <a:ext uri="{FF2B5EF4-FFF2-40B4-BE49-F238E27FC236}">
                    <a16:creationId xmlns:a16="http://schemas.microsoft.com/office/drawing/2014/main" id="{C962F792-5C18-D34D-FA2C-57C7EB6D5EEF}"/>
                  </a:ext>
                </a:extLst>
              </p:cNvPr>
              <p:cNvSpPr/>
              <p:nvPr/>
            </p:nvSpPr>
            <p:spPr>
              <a:xfrm rot="10800000">
                <a:off x="2554552" y="1831943"/>
                <a:ext cx="1419225" cy="1362075"/>
              </a:xfrm>
              <a:prstGeom prst="teardrop">
                <a:avLst/>
              </a:prstGeom>
              <a:solidFill>
                <a:srgbClr val="0C405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lIns="91440" rtlCol="0" anchor="ctr" anchorCtr="0"/>
              <a:lstStyle/>
              <a:p>
                <a:pPr algn="ctr"/>
                <a:endParaRPr lang="en-US" dirty="0">
                  <a:solidFill>
                    <a:schemeClr val="tx1"/>
                  </a:solidFill>
                  <a:latin typeface="Avenir Next" panose="020B0503020202020204" pitchFamily="34" charset="0"/>
                </a:endParaRPr>
              </a:p>
            </p:txBody>
          </p:sp>
          <p:sp>
            <p:nvSpPr>
              <p:cNvPr id="5" name="Teardrop 4">
                <a:extLst>
                  <a:ext uri="{FF2B5EF4-FFF2-40B4-BE49-F238E27FC236}">
                    <a16:creationId xmlns:a16="http://schemas.microsoft.com/office/drawing/2014/main" id="{173C6FBC-D551-7505-AEF8-61C13C9DD1D1}"/>
                  </a:ext>
                </a:extLst>
              </p:cNvPr>
              <p:cNvSpPr/>
              <p:nvPr/>
            </p:nvSpPr>
            <p:spPr>
              <a:xfrm rot="16200000">
                <a:off x="2554548" y="3338005"/>
                <a:ext cx="1419225" cy="1362075"/>
              </a:xfrm>
              <a:prstGeom prst="teardrop">
                <a:avLst/>
              </a:prstGeom>
              <a:solidFill>
                <a:srgbClr val="0C405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vert" rtlCol="0" anchor="ctr"/>
              <a:lstStyle/>
              <a:p>
                <a:pPr algn="ctr"/>
                <a:r>
                  <a:rPr lang="en-US" sz="4000" b="1" dirty="0">
                    <a:solidFill>
                      <a:schemeClr val="bg1"/>
                    </a:solidFill>
                    <a:latin typeface="Avenir Next" panose="020B0503020202020204" pitchFamily="34" charset="0"/>
                  </a:rPr>
                  <a:t>T</a:t>
                </a:r>
              </a:p>
            </p:txBody>
          </p:sp>
          <p:sp>
            <p:nvSpPr>
              <p:cNvPr id="6" name="Teardrop 5">
                <a:extLst>
                  <a:ext uri="{FF2B5EF4-FFF2-40B4-BE49-F238E27FC236}">
                    <a16:creationId xmlns:a16="http://schemas.microsoft.com/office/drawing/2014/main" id="{A94218A0-A81F-92C8-BAAA-6C50346AF979}"/>
                  </a:ext>
                </a:extLst>
              </p:cNvPr>
              <p:cNvSpPr/>
              <p:nvPr/>
            </p:nvSpPr>
            <p:spPr>
              <a:xfrm>
                <a:off x="1027127" y="3309429"/>
                <a:ext cx="1419225" cy="1362075"/>
              </a:xfrm>
              <a:prstGeom prst="teardrop">
                <a:avLst/>
              </a:prstGeom>
              <a:solidFill>
                <a:srgbClr val="0C405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4000" b="1" dirty="0">
                    <a:solidFill>
                      <a:schemeClr val="bg1"/>
                    </a:solidFill>
                    <a:latin typeface="Avenir Next" panose="020B0503020202020204" pitchFamily="34" charset="0"/>
                  </a:rPr>
                  <a:t>S</a:t>
                </a:r>
              </a:p>
            </p:txBody>
          </p:sp>
          <p:sp>
            <p:nvSpPr>
              <p:cNvPr id="7" name="Teardrop 6">
                <a:extLst>
                  <a:ext uri="{FF2B5EF4-FFF2-40B4-BE49-F238E27FC236}">
                    <a16:creationId xmlns:a16="http://schemas.microsoft.com/office/drawing/2014/main" id="{ECCFA0C5-D326-EBF2-5F33-C1ADE8A68E9A}"/>
                  </a:ext>
                </a:extLst>
              </p:cNvPr>
              <p:cNvSpPr/>
              <p:nvPr/>
            </p:nvSpPr>
            <p:spPr>
              <a:xfrm rot="5400000">
                <a:off x="1055702" y="1831944"/>
                <a:ext cx="1419225" cy="1362075"/>
              </a:xfrm>
              <a:prstGeom prst="teardrop">
                <a:avLst/>
              </a:prstGeom>
              <a:solidFill>
                <a:srgbClr val="0C405E">
                  <a:alpha val="98824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vert270" rtlCol="0" anchor="ctr"/>
              <a:lstStyle/>
              <a:p>
                <a:pPr algn="ctr"/>
                <a:r>
                  <a:rPr lang="en-US" sz="4000" b="1" dirty="0">
                    <a:solidFill>
                      <a:schemeClr val="bg1"/>
                    </a:solidFill>
                    <a:latin typeface="Avenir Next" panose="020B0503020202020204" pitchFamily="34" charset="0"/>
                  </a:rPr>
                  <a:t>P</a:t>
                </a:r>
              </a:p>
            </p:txBody>
          </p:sp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B5C873BA-4241-4188-D9B4-9D8DA15ABDD4}"/>
                  </a:ext>
                </a:extLst>
              </p:cNvPr>
              <p:cNvSpPr txBox="1"/>
              <p:nvPr/>
            </p:nvSpPr>
            <p:spPr>
              <a:xfrm>
                <a:off x="3035838" y="2101889"/>
                <a:ext cx="399496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b="1" dirty="0">
                    <a:solidFill>
                      <a:schemeClr val="bg1"/>
                    </a:solidFill>
                    <a:latin typeface="Avenir Next" panose="020B0503020202020204" pitchFamily="34" charset="0"/>
                  </a:rPr>
                  <a:t>E</a:t>
                </a:r>
                <a:endParaRPr lang="en-US" b="1" dirty="0">
                  <a:solidFill>
                    <a:schemeClr val="bg1"/>
                  </a:solidFill>
                  <a:latin typeface="Avenir Next" panose="020B0503020202020204" pitchFamily="34" charset="0"/>
                </a:endParaRPr>
              </a:p>
            </p:txBody>
          </p:sp>
        </p:grp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86B7E989-C625-E15F-3438-EA5445BEFA6F}"/>
                </a:ext>
              </a:extLst>
            </p:cNvPr>
            <p:cNvSpPr/>
            <p:nvPr/>
          </p:nvSpPr>
          <p:spPr>
            <a:xfrm>
              <a:off x="958788" y="852256"/>
              <a:ext cx="5083112" cy="2533326"/>
            </a:xfrm>
            <a:prstGeom prst="rect">
              <a:avLst/>
            </a:prstGeom>
            <a:noFill/>
            <a:ln w="38100">
              <a:solidFill>
                <a:srgbClr val="0C405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venir Next" panose="020B0503020202020204" pitchFamily="34" charset="0"/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F99B5448-D00D-C016-640D-551D394132C9}"/>
                </a:ext>
              </a:extLst>
            </p:cNvPr>
            <p:cNvSpPr/>
            <p:nvPr/>
          </p:nvSpPr>
          <p:spPr>
            <a:xfrm>
              <a:off x="6150100" y="852256"/>
              <a:ext cx="5083112" cy="2504750"/>
            </a:xfrm>
            <a:prstGeom prst="rect">
              <a:avLst/>
            </a:prstGeom>
            <a:noFill/>
            <a:ln w="38100">
              <a:solidFill>
                <a:srgbClr val="0C405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venir Next" panose="020B0503020202020204" pitchFamily="34" charset="0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8233BA26-A1BF-7EA4-4810-53F4FA09BE4B}"/>
                </a:ext>
              </a:extLst>
            </p:cNvPr>
            <p:cNvSpPr/>
            <p:nvPr/>
          </p:nvSpPr>
          <p:spPr>
            <a:xfrm>
              <a:off x="6178671" y="3472417"/>
              <a:ext cx="5054541" cy="2533326"/>
            </a:xfrm>
            <a:prstGeom prst="rect">
              <a:avLst/>
            </a:prstGeom>
            <a:noFill/>
            <a:ln w="38100">
              <a:solidFill>
                <a:srgbClr val="0C405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venir Next" panose="020B0503020202020204" pitchFamily="34" charset="0"/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E3C65419-72B4-C2C8-8EAF-3BEFDDE982C7}"/>
                </a:ext>
              </a:extLst>
            </p:cNvPr>
            <p:cNvSpPr/>
            <p:nvPr/>
          </p:nvSpPr>
          <p:spPr>
            <a:xfrm>
              <a:off x="958788" y="3472417"/>
              <a:ext cx="5083112" cy="2533326"/>
            </a:xfrm>
            <a:prstGeom prst="rect">
              <a:avLst/>
            </a:prstGeom>
            <a:noFill/>
            <a:ln w="38100">
              <a:solidFill>
                <a:srgbClr val="0C405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latin typeface="Avenir Next" panose="020B0503020202020204" pitchFamily="34" charset="0"/>
                </a:rPr>
                <a:t>+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2D79D887-685B-A9BB-1236-AE8FE257640E}"/>
                </a:ext>
              </a:extLst>
            </p:cNvPr>
            <p:cNvSpPr txBox="1"/>
            <p:nvPr/>
          </p:nvSpPr>
          <p:spPr>
            <a:xfrm>
              <a:off x="1044420" y="1233825"/>
              <a:ext cx="3635405" cy="20621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600" dirty="0">
                  <a:latin typeface="Avenir Next" panose="020B0503020202020204" pitchFamily="34" charset="0"/>
                </a:rPr>
                <a:t>Regulations &amp; government oversight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600" dirty="0">
                  <a:latin typeface="Avenir Next" panose="020B0503020202020204" pitchFamily="34" charset="0"/>
                </a:rPr>
                <a:t>Legislative changes	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600" dirty="0">
                  <a:latin typeface="Avenir Next" panose="020B0503020202020204" pitchFamily="34" charset="0"/>
                </a:rPr>
                <a:t>Taxes	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600" dirty="0">
                  <a:latin typeface="Avenir Next" panose="020B0503020202020204" pitchFamily="34" charset="0"/>
                </a:rPr>
                <a:t>Legal issues	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600" dirty="0">
                  <a:latin typeface="Avenir Next" panose="020B0503020202020204" pitchFamily="34" charset="0"/>
                </a:rPr>
                <a:t>Employment issues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600" dirty="0">
                  <a:latin typeface="Avenir Next" panose="020B0503020202020204" pitchFamily="34" charset="0"/>
                </a:rPr>
                <a:t>Trading &amp; embargo policies	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F9DB1CA9-133F-549E-C288-DEC15971F1EB}"/>
                </a:ext>
              </a:extLst>
            </p:cNvPr>
            <p:cNvSpPr txBox="1"/>
            <p:nvPr/>
          </p:nvSpPr>
          <p:spPr>
            <a:xfrm>
              <a:off x="7677525" y="1233825"/>
              <a:ext cx="3470055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600" dirty="0">
                  <a:latin typeface="Avenir Next" panose="020B0503020202020204" pitchFamily="34" charset="0"/>
                </a:rPr>
                <a:t>Business cycles	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600" dirty="0">
                  <a:latin typeface="Avenir Next" panose="020B0503020202020204" pitchFamily="34" charset="0"/>
                </a:rPr>
                <a:t>Inflation &amp; interest rates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600" dirty="0">
                  <a:latin typeface="Avenir Next" panose="020B0503020202020204" pitchFamily="34" charset="0"/>
                </a:rPr>
                <a:t>Economic growth	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600" dirty="0">
                  <a:latin typeface="Avenir Next" panose="020B0503020202020204" pitchFamily="34" charset="0"/>
                </a:rPr>
                <a:t>Stability of financial markets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600" dirty="0">
                  <a:latin typeface="Avenir Next" panose="020B0503020202020204" pitchFamily="34" charset="0"/>
                </a:rPr>
                <a:t>Employment rates	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7D001039-AD90-3798-89E4-D7BB992E2ECC}"/>
                </a:ext>
              </a:extLst>
            </p:cNvPr>
            <p:cNvSpPr txBox="1"/>
            <p:nvPr/>
          </p:nvSpPr>
          <p:spPr>
            <a:xfrm>
              <a:off x="1127094" y="3942994"/>
              <a:ext cx="3470055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600" dirty="0">
                  <a:latin typeface="Avenir Next" panose="020B0503020202020204" pitchFamily="34" charset="0"/>
                </a:rPr>
                <a:t>Demographics	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600" dirty="0">
                  <a:latin typeface="Avenir Next" panose="020B0503020202020204" pitchFamily="34" charset="0"/>
                </a:rPr>
                <a:t>Education	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600" dirty="0">
                  <a:latin typeface="Avenir Next" panose="020B0503020202020204" pitchFamily="34" charset="0"/>
                </a:rPr>
                <a:t>Income distribution	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600" dirty="0">
                  <a:latin typeface="Avenir Next" panose="020B0503020202020204" pitchFamily="34" charset="0"/>
                </a:rPr>
                <a:t>Lifestyle trends	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600" dirty="0">
                  <a:latin typeface="Avenir Next" panose="020B0503020202020204" pitchFamily="34" charset="0"/>
                </a:rPr>
                <a:t>Culture		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B99D22BC-7E52-93A1-B82D-ED30278F29B7}"/>
                </a:ext>
              </a:extLst>
            </p:cNvPr>
            <p:cNvSpPr txBox="1"/>
            <p:nvPr/>
          </p:nvSpPr>
          <p:spPr>
            <a:xfrm>
              <a:off x="7651951" y="3942994"/>
              <a:ext cx="3470055" cy="20621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600" dirty="0">
                  <a:latin typeface="Avenir Next" panose="020B0503020202020204" pitchFamily="34" charset="0"/>
                </a:rPr>
                <a:t>Manufacturing innovations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600" dirty="0">
                  <a:latin typeface="Avenir Next" panose="020B0503020202020204" pitchFamily="34" charset="0"/>
                </a:rPr>
                <a:t>Recent technological developments	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600" dirty="0">
                  <a:latin typeface="Avenir Next" panose="020B0503020202020204" pitchFamily="34" charset="0"/>
                </a:rPr>
                <a:t>Patents / licenses	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600" dirty="0">
                  <a:latin typeface="Avenir Next" panose="020B0503020202020204" pitchFamily="34" charset="0"/>
                </a:rPr>
                <a:t>Communication &amp; information technology trends	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600" dirty="0">
                  <a:latin typeface="Avenir Next" panose="020B0503020202020204" pitchFamily="34" charset="0"/>
                </a:rPr>
                <a:t>Intellectual property		</a:t>
              </a:r>
            </a:p>
          </p:txBody>
        </p:sp>
        <p:sp>
          <p:nvSpPr>
            <p:cNvPr id="21" name="Teardrop 20">
              <a:extLst>
                <a:ext uri="{FF2B5EF4-FFF2-40B4-BE49-F238E27FC236}">
                  <a16:creationId xmlns:a16="http://schemas.microsoft.com/office/drawing/2014/main" id="{D271C736-3A84-4F6B-CFCA-E6D80B8120FC}"/>
                </a:ext>
              </a:extLst>
            </p:cNvPr>
            <p:cNvSpPr/>
            <p:nvPr/>
          </p:nvSpPr>
          <p:spPr>
            <a:xfrm rot="5400000">
              <a:off x="4822032" y="2127357"/>
              <a:ext cx="1128710" cy="1083259"/>
            </a:xfrm>
            <a:prstGeom prst="teardrop">
              <a:avLst/>
            </a:prstGeom>
            <a:no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endParaRPr lang="en-US" sz="4000" b="1" dirty="0">
                <a:solidFill>
                  <a:schemeClr val="tx1"/>
                </a:solidFill>
                <a:latin typeface="Avenir Next" panose="020B0503020202020204" pitchFamily="34" charset="0"/>
              </a:endParaRPr>
            </a:p>
          </p:txBody>
        </p:sp>
        <p:sp>
          <p:nvSpPr>
            <p:cNvPr id="22" name="Teardrop 21">
              <a:extLst>
                <a:ext uri="{FF2B5EF4-FFF2-40B4-BE49-F238E27FC236}">
                  <a16:creationId xmlns:a16="http://schemas.microsoft.com/office/drawing/2014/main" id="{D411DFD4-E3B2-658B-6B62-FF5823FA365F}"/>
                </a:ext>
              </a:extLst>
            </p:cNvPr>
            <p:cNvSpPr/>
            <p:nvPr/>
          </p:nvSpPr>
          <p:spPr>
            <a:xfrm rot="10800000">
              <a:off x="6295353" y="2118919"/>
              <a:ext cx="1128710" cy="1083259"/>
            </a:xfrm>
            <a:prstGeom prst="teardrop">
              <a:avLst/>
            </a:prstGeom>
            <a:no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endParaRPr lang="en-US" sz="4000" b="1" dirty="0">
                <a:solidFill>
                  <a:schemeClr val="tx1"/>
                </a:solidFill>
                <a:latin typeface="Avenir Next" panose="020B0503020202020204" pitchFamily="34" charset="0"/>
              </a:endParaRPr>
            </a:p>
          </p:txBody>
        </p:sp>
        <p:sp>
          <p:nvSpPr>
            <p:cNvPr id="23" name="Teardrop 22">
              <a:extLst>
                <a:ext uri="{FF2B5EF4-FFF2-40B4-BE49-F238E27FC236}">
                  <a16:creationId xmlns:a16="http://schemas.microsoft.com/office/drawing/2014/main" id="{5B7FCFB3-B7E6-B489-0F15-1ECC1F64D1AA}"/>
                </a:ext>
              </a:extLst>
            </p:cNvPr>
            <p:cNvSpPr/>
            <p:nvPr/>
          </p:nvSpPr>
          <p:spPr>
            <a:xfrm>
              <a:off x="4799307" y="3611824"/>
              <a:ext cx="1128710" cy="1083259"/>
            </a:xfrm>
            <a:prstGeom prst="teardrop">
              <a:avLst/>
            </a:prstGeom>
            <a:no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endParaRPr lang="en-US" sz="4000" b="1" dirty="0">
                <a:solidFill>
                  <a:schemeClr val="tx1"/>
                </a:solidFill>
                <a:latin typeface="Avenir Next" panose="020B0503020202020204" pitchFamily="34" charset="0"/>
              </a:endParaRPr>
            </a:p>
          </p:txBody>
        </p:sp>
        <p:sp>
          <p:nvSpPr>
            <p:cNvPr id="24" name="Teardrop 23">
              <a:extLst>
                <a:ext uri="{FF2B5EF4-FFF2-40B4-BE49-F238E27FC236}">
                  <a16:creationId xmlns:a16="http://schemas.microsoft.com/office/drawing/2014/main" id="{2A1E8777-53E8-28EC-1EE9-00BE48CC2DC3}"/>
                </a:ext>
              </a:extLst>
            </p:cNvPr>
            <p:cNvSpPr/>
            <p:nvPr/>
          </p:nvSpPr>
          <p:spPr>
            <a:xfrm rot="16200000">
              <a:off x="6318079" y="3640400"/>
              <a:ext cx="1128710" cy="1083259"/>
            </a:xfrm>
            <a:prstGeom prst="teardrop">
              <a:avLst/>
            </a:prstGeom>
            <a:no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endParaRPr lang="en-US" sz="4000" b="1" dirty="0">
                <a:solidFill>
                  <a:schemeClr val="tx1"/>
                </a:solidFill>
                <a:latin typeface="Avenir Next" panose="020B0503020202020204" pitchFamily="34" charset="0"/>
              </a:endParaRPr>
            </a:p>
          </p:txBody>
        </p:sp>
      </p:grpSp>
      <p:sp>
        <p:nvSpPr>
          <p:cNvPr id="26" name="TextBox 25">
            <a:extLst>
              <a:ext uri="{FF2B5EF4-FFF2-40B4-BE49-F238E27FC236}">
                <a16:creationId xmlns:a16="http://schemas.microsoft.com/office/drawing/2014/main" id="{7178BFC5-0E3F-CE8D-121B-87F5EE60D1E1}"/>
              </a:ext>
            </a:extLst>
          </p:cNvPr>
          <p:cNvSpPr txBox="1"/>
          <p:nvPr/>
        </p:nvSpPr>
        <p:spPr>
          <a:xfrm>
            <a:off x="4253989" y="171002"/>
            <a:ext cx="400141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u="sng" dirty="0">
                <a:latin typeface="Avenir Next" panose="020B0503020202020204" pitchFamily="34" charset="0"/>
              </a:rPr>
              <a:t>PEST ANAYLSIS</a:t>
            </a:r>
          </a:p>
        </p:txBody>
      </p:sp>
    </p:spTree>
    <p:extLst>
      <p:ext uri="{BB962C8B-B14F-4D97-AF65-F5344CB8AC3E}">
        <p14:creationId xmlns:p14="http://schemas.microsoft.com/office/powerpoint/2010/main" val="11011152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76</Words>
  <Application>Microsoft Office PowerPoint</Application>
  <PresentationFormat>Widescreen</PresentationFormat>
  <Paragraphs>27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Avenir Next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Tayyba Mirza</dc:creator>
  <cp:lastModifiedBy>Tayyba Mirza</cp:lastModifiedBy>
  <cp:revision>5</cp:revision>
  <dcterms:created xsi:type="dcterms:W3CDTF">2023-01-17T06:27:05Z</dcterms:created>
  <dcterms:modified xsi:type="dcterms:W3CDTF">2023-02-23T10:47:54Z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efa4170-0d19-0005-0004-bc88714345d2_Enabled">
    <vt:lpwstr>true</vt:lpwstr>
  </property>
  <property fmtid="{D5CDD505-2E9C-101B-9397-08002B2CF9AE}" pid="3" name="MSIP_Label_defa4170-0d19-0005-0004-bc88714345d2_SetDate">
    <vt:lpwstr>2023-01-17T06:48:51Z</vt:lpwstr>
  </property>
  <property fmtid="{D5CDD505-2E9C-101B-9397-08002B2CF9AE}" pid="4" name="MSIP_Label_defa4170-0d19-0005-0004-bc88714345d2_Method">
    <vt:lpwstr>Standard</vt:lpwstr>
  </property>
  <property fmtid="{D5CDD505-2E9C-101B-9397-08002B2CF9AE}" pid="5" name="MSIP_Label_defa4170-0d19-0005-0004-bc88714345d2_Name">
    <vt:lpwstr>defa4170-0d19-0005-0004-bc88714345d2</vt:lpwstr>
  </property>
  <property fmtid="{D5CDD505-2E9C-101B-9397-08002B2CF9AE}" pid="6" name="MSIP_Label_defa4170-0d19-0005-0004-bc88714345d2_SiteId">
    <vt:lpwstr>80973ecb-f349-4d26-af84-24e751ff0fa4</vt:lpwstr>
  </property>
  <property fmtid="{D5CDD505-2E9C-101B-9397-08002B2CF9AE}" pid="7" name="MSIP_Label_defa4170-0d19-0005-0004-bc88714345d2_ActionId">
    <vt:lpwstr>dc2bef2b-99d0-4de3-8795-8cbe857b1492</vt:lpwstr>
  </property>
  <property fmtid="{D5CDD505-2E9C-101B-9397-08002B2CF9AE}" pid="8" name="MSIP_Label_defa4170-0d19-0005-0004-bc88714345d2_ContentBits">
    <vt:lpwstr>0</vt:lpwstr>
  </property>
</Properties>
</file>