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9EF"/>
    <a:srgbClr val="34D1BF"/>
    <a:srgbClr val="E9EDE3"/>
    <a:srgbClr val="A2B38B"/>
    <a:srgbClr val="F4F6E6"/>
    <a:srgbClr val="E4E9BE"/>
    <a:srgbClr val="FDFEEC"/>
    <a:srgbClr val="FAFDD6"/>
    <a:srgbClr val="F8EBE0"/>
    <a:srgbClr val="E6BA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8E9A-BAAC-5818-1A23-E76B0F959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A975A-5D69-3C10-1B29-D1E9C9C35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F7AD0-D8E0-15BE-FEA2-A09528A82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7747-AB7F-F05C-DB94-5E0BECDC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2B9B-F6E1-3F3F-C60D-5FEEF5DD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1B4C-D9E4-D179-78D1-43BFA039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11C25-7D4E-1B71-51DB-220F6F815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31B77-6065-86F4-110F-4D64C567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58889-6AF6-EB56-B659-8EEF9E1F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E9821-786B-DECD-B5A8-8AA7F758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6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DF2A3-4D27-5E74-F1F9-2F2A66001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A0B21-21BA-1394-33CD-D28A34A5A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AFE1C-B081-1EF5-E42B-B34CFB0C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E4A45-669D-5023-2F5D-2F1F18D5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6C17A-2680-D7A4-DFB8-526E4B90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6014-2E99-D9DA-B80E-51C685B8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2E07F-EDBD-269D-6038-9A0D273D9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55491-E863-480C-F79C-9256AC702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04193-A5CF-7C94-0166-0BC97C42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69B31-E1F3-DA0B-F57D-49F9815B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24B7-3476-E167-F4A0-E2C89894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4C6D5-B607-82CD-6986-8652BBD1D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0EE4B-1D05-A836-6E89-3CE92ECB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4F886-88D2-A86A-F579-3E2F7CDF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FA4B7-3256-1272-147D-DFB10306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998F-23E2-6B9F-46F7-C695DB89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98E9-4BF9-35AC-C9E9-3FD49D7FB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7FB44-7430-A2A9-BD76-0ED5ADD21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C59B9-77E2-2DFA-C2D0-291F86DC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8DA1D-0167-C2EA-7CAE-B694459C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26921-0960-FCFE-448D-CBBFF9FD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5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00E1-D10C-7108-75CE-39D07007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98FF6-3B30-B6C5-EF3E-4E46D161F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FD686-FB7A-22BC-A9C1-564A81975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11ED59-7CFF-AF82-231A-705E0012F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9A1D8-AF7C-D727-4798-388B820C9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FB4BC-B52C-1C32-5A03-06BD56EA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59438-718D-78D4-8245-D719BA57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34CD7A-5F8F-B091-308E-23CB530D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0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39F3-DE61-2E11-AA12-1A1F363E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BFC12-A8CF-1183-709E-B8F606D78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55454-5080-8A50-83AF-F9007A02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12D6F-73E6-E7FF-2336-319C3F38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6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2ACEF-420C-F75C-D33D-FBF65108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AEAB42-4DDC-DFCE-E6D5-F8C00323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23C4-19A8-687A-A0A3-4514E5E1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FDC-8A86-2E01-ADC6-D17776EC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C7148-3AF5-B9F8-0030-52366392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F5BEA-AD69-1FCF-9762-FCB98ED7F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56BFC-A02C-CBC5-3A74-6C7C6F88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863BA-499B-004B-4876-BF771453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ED228-EBC3-1D33-390F-7E9F7D5A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9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6EAF-2547-10B0-E2D4-85B60ACB7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3F5D0-82AB-E94E-A45C-C6735257C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18C80-F87E-AF8D-925C-F76E4FF9C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ABC80-8F22-FE23-A6BE-8479E0ED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1FBA8-C941-5C81-6083-C9CEF026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99913-106E-D244-B757-EE1226A2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5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02A6C-AF7F-819F-7E34-2BB469DAC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64AE5-6DAF-C320-6412-7A577AC29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CA8BD-9F9F-F675-F86F-C89ED6104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4DB6-ADD0-41D8-8F9A-C8C89ED84D4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F08D6-BA8E-BDD1-027D-F0D8264FE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2F971-9C0A-CF59-0F1D-60D4FE16A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B0C64-2B51-4193-AAC5-FD1F5B98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3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4B08B4D-80D7-545C-81AA-9D65966C274C}"/>
              </a:ext>
            </a:extLst>
          </p:cNvPr>
          <p:cNvGrpSpPr/>
          <p:nvPr/>
        </p:nvGrpSpPr>
        <p:grpSpPr>
          <a:xfrm>
            <a:off x="1302993" y="1012472"/>
            <a:ext cx="9586013" cy="4833055"/>
            <a:chOff x="855599" y="917358"/>
            <a:chExt cx="9586013" cy="4833055"/>
          </a:xfrm>
        </p:grpSpPr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2ECF50E2-B815-70D5-DF63-85FFAF07EDDB}"/>
                </a:ext>
              </a:extLst>
            </p:cNvPr>
            <p:cNvSpPr/>
            <p:nvPr/>
          </p:nvSpPr>
          <p:spPr>
            <a:xfrm>
              <a:off x="865294" y="917359"/>
              <a:ext cx="1398511" cy="991341"/>
            </a:xfrm>
            <a:prstGeom prst="homePlate">
              <a:avLst/>
            </a:prstGeom>
            <a:solidFill>
              <a:srgbClr val="34D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2385D86B-FDED-C30A-9B95-9839B1720DC1}"/>
                </a:ext>
              </a:extLst>
            </p:cNvPr>
            <p:cNvSpPr/>
            <p:nvPr/>
          </p:nvSpPr>
          <p:spPr>
            <a:xfrm>
              <a:off x="865289" y="4734751"/>
              <a:ext cx="1398511" cy="991341"/>
            </a:xfrm>
            <a:prstGeom prst="homePlate">
              <a:avLst/>
            </a:prstGeom>
            <a:solidFill>
              <a:srgbClr val="34D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60033786-D494-8964-A371-734D0AB81125}"/>
                </a:ext>
              </a:extLst>
            </p:cNvPr>
            <p:cNvSpPr/>
            <p:nvPr/>
          </p:nvSpPr>
          <p:spPr>
            <a:xfrm>
              <a:off x="865290" y="3462287"/>
              <a:ext cx="1398511" cy="991341"/>
            </a:xfrm>
            <a:prstGeom prst="homePlate">
              <a:avLst/>
            </a:prstGeom>
            <a:solidFill>
              <a:srgbClr val="34D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B5C1C6C7-E53E-B0B6-E001-F1B0B8A1C535}"/>
                </a:ext>
              </a:extLst>
            </p:cNvPr>
            <p:cNvSpPr/>
            <p:nvPr/>
          </p:nvSpPr>
          <p:spPr>
            <a:xfrm>
              <a:off x="865291" y="2189823"/>
              <a:ext cx="1398511" cy="991341"/>
            </a:xfrm>
            <a:prstGeom prst="homePlate">
              <a:avLst/>
            </a:prstGeom>
            <a:solidFill>
              <a:srgbClr val="34D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45417EB2-0E87-9517-4B18-7C9596A31C1B}"/>
                </a:ext>
              </a:extLst>
            </p:cNvPr>
            <p:cNvSpPr/>
            <p:nvPr/>
          </p:nvSpPr>
          <p:spPr>
            <a:xfrm>
              <a:off x="2263799" y="917358"/>
              <a:ext cx="8114190" cy="991341"/>
            </a:xfrm>
            <a:custGeom>
              <a:avLst/>
              <a:gdLst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140823"/>
                <a:gd name="connsiteY0" fmla="*/ 0 h 991341"/>
                <a:gd name="connsiteX1" fmla="*/ 8106790 w 8140823"/>
                <a:gd name="connsiteY1" fmla="*/ 0 h 991341"/>
                <a:gd name="connsiteX2" fmla="*/ 8140823 w 8140823"/>
                <a:gd name="connsiteY2" fmla="*/ 469038 h 991341"/>
                <a:gd name="connsiteX3" fmla="*/ 8106790 w 8140823"/>
                <a:gd name="connsiteY3" fmla="*/ 991341 h 991341"/>
                <a:gd name="connsiteX4" fmla="*/ 0 w 8140823"/>
                <a:gd name="connsiteY4" fmla="*/ 991341 h 991341"/>
                <a:gd name="connsiteX5" fmla="*/ 442406 w 8140823"/>
                <a:gd name="connsiteY5" fmla="*/ 495671 h 991341"/>
                <a:gd name="connsiteX6" fmla="*/ 0 w 8140823"/>
                <a:gd name="connsiteY6" fmla="*/ 0 h 991341"/>
                <a:gd name="connsiteX0" fmla="*/ 0 w 8114190"/>
                <a:gd name="connsiteY0" fmla="*/ 0 h 991341"/>
                <a:gd name="connsiteX1" fmla="*/ 8106790 w 8114190"/>
                <a:gd name="connsiteY1" fmla="*/ 0 h 991341"/>
                <a:gd name="connsiteX2" fmla="*/ 8114190 w 8114190"/>
                <a:gd name="connsiteY2" fmla="*/ 469038 h 991341"/>
                <a:gd name="connsiteX3" fmla="*/ 8106790 w 8114190"/>
                <a:gd name="connsiteY3" fmla="*/ 991341 h 991341"/>
                <a:gd name="connsiteX4" fmla="*/ 0 w 8114190"/>
                <a:gd name="connsiteY4" fmla="*/ 991341 h 991341"/>
                <a:gd name="connsiteX5" fmla="*/ 442406 w 8114190"/>
                <a:gd name="connsiteY5" fmla="*/ 495671 h 991341"/>
                <a:gd name="connsiteX6" fmla="*/ 0 w 8114190"/>
                <a:gd name="connsiteY6" fmla="*/ 0 h 9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4190" h="991341">
                  <a:moveTo>
                    <a:pt x="0" y="0"/>
                  </a:moveTo>
                  <a:lnTo>
                    <a:pt x="8106790" y="0"/>
                  </a:lnTo>
                  <a:lnTo>
                    <a:pt x="8114190" y="469038"/>
                  </a:lnTo>
                  <a:lnTo>
                    <a:pt x="8106790" y="991341"/>
                  </a:lnTo>
                  <a:lnTo>
                    <a:pt x="0" y="991341"/>
                  </a:lnTo>
                  <a:lnTo>
                    <a:pt x="442406" y="495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9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11" name="Arrow: Chevron 8">
              <a:extLst>
                <a:ext uri="{FF2B5EF4-FFF2-40B4-BE49-F238E27FC236}">
                  <a16:creationId xmlns:a16="http://schemas.microsoft.com/office/drawing/2014/main" id="{7674EF48-FDB9-F2AF-436E-014FFAA11B26}"/>
                </a:ext>
              </a:extLst>
            </p:cNvPr>
            <p:cNvSpPr/>
            <p:nvPr/>
          </p:nvSpPr>
          <p:spPr>
            <a:xfrm>
              <a:off x="2327422" y="2189822"/>
              <a:ext cx="8114190" cy="991341"/>
            </a:xfrm>
            <a:custGeom>
              <a:avLst/>
              <a:gdLst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140823"/>
                <a:gd name="connsiteY0" fmla="*/ 0 h 991341"/>
                <a:gd name="connsiteX1" fmla="*/ 8106790 w 8140823"/>
                <a:gd name="connsiteY1" fmla="*/ 0 h 991341"/>
                <a:gd name="connsiteX2" fmla="*/ 8140823 w 8140823"/>
                <a:gd name="connsiteY2" fmla="*/ 469038 h 991341"/>
                <a:gd name="connsiteX3" fmla="*/ 8106790 w 8140823"/>
                <a:gd name="connsiteY3" fmla="*/ 991341 h 991341"/>
                <a:gd name="connsiteX4" fmla="*/ 0 w 8140823"/>
                <a:gd name="connsiteY4" fmla="*/ 991341 h 991341"/>
                <a:gd name="connsiteX5" fmla="*/ 442406 w 8140823"/>
                <a:gd name="connsiteY5" fmla="*/ 495671 h 991341"/>
                <a:gd name="connsiteX6" fmla="*/ 0 w 8140823"/>
                <a:gd name="connsiteY6" fmla="*/ 0 h 991341"/>
                <a:gd name="connsiteX0" fmla="*/ 0 w 8114190"/>
                <a:gd name="connsiteY0" fmla="*/ 0 h 991341"/>
                <a:gd name="connsiteX1" fmla="*/ 8106790 w 8114190"/>
                <a:gd name="connsiteY1" fmla="*/ 0 h 991341"/>
                <a:gd name="connsiteX2" fmla="*/ 8114190 w 8114190"/>
                <a:gd name="connsiteY2" fmla="*/ 469038 h 991341"/>
                <a:gd name="connsiteX3" fmla="*/ 8106790 w 8114190"/>
                <a:gd name="connsiteY3" fmla="*/ 991341 h 991341"/>
                <a:gd name="connsiteX4" fmla="*/ 0 w 8114190"/>
                <a:gd name="connsiteY4" fmla="*/ 991341 h 991341"/>
                <a:gd name="connsiteX5" fmla="*/ 442406 w 8114190"/>
                <a:gd name="connsiteY5" fmla="*/ 495671 h 991341"/>
                <a:gd name="connsiteX6" fmla="*/ 0 w 8114190"/>
                <a:gd name="connsiteY6" fmla="*/ 0 h 9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4190" h="991341">
                  <a:moveTo>
                    <a:pt x="0" y="0"/>
                  </a:moveTo>
                  <a:lnTo>
                    <a:pt x="8106790" y="0"/>
                  </a:lnTo>
                  <a:lnTo>
                    <a:pt x="8114190" y="469038"/>
                  </a:lnTo>
                  <a:lnTo>
                    <a:pt x="8106790" y="991341"/>
                  </a:lnTo>
                  <a:lnTo>
                    <a:pt x="0" y="991341"/>
                  </a:lnTo>
                  <a:lnTo>
                    <a:pt x="442406" y="495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9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12" name="Arrow: Chevron 8">
              <a:extLst>
                <a:ext uri="{FF2B5EF4-FFF2-40B4-BE49-F238E27FC236}">
                  <a16:creationId xmlns:a16="http://schemas.microsoft.com/office/drawing/2014/main" id="{6336585E-4C55-67EF-15A4-2D1D3877D906}"/>
                </a:ext>
              </a:extLst>
            </p:cNvPr>
            <p:cNvSpPr/>
            <p:nvPr/>
          </p:nvSpPr>
          <p:spPr>
            <a:xfrm>
              <a:off x="2263799" y="3509631"/>
              <a:ext cx="8114190" cy="991341"/>
            </a:xfrm>
            <a:custGeom>
              <a:avLst/>
              <a:gdLst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140823"/>
                <a:gd name="connsiteY0" fmla="*/ 0 h 991341"/>
                <a:gd name="connsiteX1" fmla="*/ 8106790 w 8140823"/>
                <a:gd name="connsiteY1" fmla="*/ 0 h 991341"/>
                <a:gd name="connsiteX2" fmla="*/ 8140823 w 8140823"/>
                <a:gd name="connsiteY2" fmla="*/ 469038 h 991341"/>
                <a:gd name="connsiteX3" fmla="*/ 8106790 w 8140823"/>
                <a:gd name="connsiteY3" fmla="*/ 991341 h 991341"/>
                <a:gd name="connsiteX4" fmla="*/ 0 w 8140823"/>
                <a:gd name="connsiteY4" fmla="*/ 991341 h 991341"/>
                <a:gd name="connsiteX5" fmla="*/ 442406 w 8140823"/>
                <a:gd name="connsiteY5" fmla="*/ 495671 h 991341"/>
                <a:gd name="connsiteX6" fmla="*/ 0 w 8140823"/>
                <a:gd name="connsiteY6" fmla="*/ 0 h 991341"/>
                <a:gd name="connsiteX0" fmla="*/ 0 w 8114190"/>
                <a:gd name="connsiteY0" fmla="*/ 0 h 991341"/>
                <a:gd name="connsiteX1" fmla="*/ 8106790 w 8114190"/>
                <a:gd name="connsiteY1" fmla="*/ 0 h 991341"/>
                <a:gd name="connsiteX2" fmla="*/ 8114190 w 8114190"/>
                <a:gd name="connsiteY2" fmla="*/ 469038 h 991341"/>
                <a:gd name="connsiteX3" fmla="*/ 8106790 w 8114190"/>
                <a:gd name="connsiteY3" fmla="*/ 991341 h 991341"/>
                <a:gd name="connsiteX4" fmla="*/ 0 w 8114190"/>
                <a:gd name="connsiteY4" fmla="*/ 991341 h 991341"/>
                <a:gd name="connsiteX5" fmla="*/ 442406 w 8114190"/>
                <a:gd name="connsiteY5" fmla="*/ 495671 h 991341"/>
                <a:gd name="connsiteX6" fmla="*/ 0 w 8114190"/>
                <a:gd name="connsiteY6" fmla="*/ 0 h 9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4190" h="991341">
                  <a:moveTo>
                    <a:pt x="0" y="0"/>
                  </a:moveTo>
                  <a:lnTo>
                    <a:pt x="8106790" y="0"/>
                  </a:lnTo>
                  <a:lnTo>
                    <a:pt x="8114190" y="469038"/>
                  </a:lnTo>
                  <a:lnTo>
                    <a:pt x="8106790" y="991341"/>
                  </a:lnTo>
                  <a:lnTo>
                    <a:pt x="0" y="991341"/>
                  </a:lnTo>
                  <a:lnTo>
                    <a:pt x="442406" y="495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9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13" name="Arrow: Chevron 8">
              <a:extLst>
                <a:ext uri="{FF2B5EF4-FFF2-40B4-BE49-F238E27FC236}">
                  <a16:creationId xmlns:a16="http://schemas.microsoft.com/office/drawing/2014/main" id="{2D0B4D10-75B1-3644-75F9-5EE246436C32}"/>
                </a:ext>
              </a:extLst>
            </p:cNvPr>
            <p:cNvSpPr/>
            <p:nvPr/>
          </p:nvSpPr>
          <p:spPr>
            <a:xfrm>
              <a:off x="2263799" y="4734751"/>
              <a:ext cx="8114190" cy="991341"/>
            </a:xfrm>
            <a:custGeom>
              <a:avLst/>
              <a:gdLst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549196"/>
                <a:gd name="connsiteY0" fmla="*/ 0 h 991341"/>
                <a:gd name="connsiteX1" fmla="*/ 8106790 w 8549196"/>
                <a:gd name="connsiteY1" fmla="*/ 0 h 991341"/>
                <a:gd name="connsiteX2" fmla="*/ 8549196 w 8549196"/>
                <a:gd name="connsiteY2" fmla="*/ 495671 h 991341"/>
                <a:gd name="connsiteX3" fmla="*/ 8106790 w 8549196"/>
                <a:gd name="connsiteY3" fmla="*/ 991341 h 991341"/>
                <a:gd name="connsiteX4" fmla="*/ 0 w 8549196"/>
                <a:gd name="connsiteY4" fmla="*/ 991341 h 991341"/>
                <a:gd name="connsiteX5" fmla="*/ 442406 w 8549196"/>
                <a:gd name="connsiteY5" fmla="*/ 495671 h 991341"/>
                <a:gd name="connsiteX6" fmla="*/ 0 w 8549196"/>
                <a:gd name="connsiteY6" fmla="*/ 0 h 991341"/>
                <a:gd name="connsiteX0" fmla="*/ 0 w 8140823"/>
                <a:gd name="connsiteY0" fmla="*/ 0 h 991341"/>
                <a:gd name="connsiteX1" fmla="*/ 8106790 w 8140823"/>
                <a:gd name="connsiteY1" fmla="*/ 0 h 991341"/>
                <a:gd name="connsiteX2" fmla="*/ 8140823 w 8140823"/>
                <a:gd name="connsiteY2" fmla="*/ 469038 h 991341"/>
                <a:gd name="connsiteX3" fmla="*/ 8106790 w 8140823"/>
                <a:gd name="connsiteY3" fmla="*/ 991341 h 991341"/>
                <a:gd name="connsiteX4" fmla="*/ 0 w 8140823"/>
                <a:gd name="connsiteY4" fmla="*/ 991341 h 991341"/>
                <a:gd name="connsiteX5" fmla="*/ 442406 w 8140823"/>
                <a:gd name="connsiteY5" fmla="*/ 495671 h 991341"/>
                <a:gd name="connsiteX6" fmla="*/ 0 w 8140823"/>
                <a:gd name="connsiteY6" fmla="*/ 0 h 991341"/>
                <a:gd name="connsiteX0" fmla="*/ 0 w 8114190"/>
                <a:gd name="connsiteY0" fmla="*/ 0 h 991341"/>
                <a:gd name="connsiteX1" fmla="*/ 8106790 w 8114190"/>
                <a:gd name="connsiteY1" fmla="*/ 0 h 991341"/>
                <a:gd name="connsiteX2" fmla="*/ 8114190 w 8114190"/>
                <a:gd name="connsiteY2" fmla="*/ 469038 h 991341"/>
                <a:gd name="connsiteX3" fmla="*/ 8106790 w 8114190"/>
                <a:gd name="connsiteY3" fmla="*/ 991341 h 991341"/>
                <a:gd name="connsiteX4" fmla="*/ 0 w 8114190"/>
                <a:gd name="connsiteY4" fmla="*/ 991341 h 991341"/>
                <a:gd name="connsiteX5" fmla="*/ 442406 w 8114190"/>
                <a:gd name="connsiteY5" fmla="*/ 495671 h 991341"/>
                <a:gd name="connsiteX6" fmla="*/ 0 w 8114190"/>
                <a:gd name="connsiteY6" fmla="*/ 0 h 9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4190" h="991341">
                  <a:moveTo>
                    <a:pt x="0" y="0"/>
                  </a:moveTo>
                  <a:lnTo>
                    <a:pt x="8106790" y="0"/>
                  </a:lnTo>
                  <a:lnTo>
                    <a:pt x="8114190" y="469038"/>
                  </a:lnTo>
                  <a:lnTo>
                    <a:pt x="8106790" y="991341"/>
                  </a:lnTo>
                  <a:lnTo>
                    <a:pt x="0" y="991341"/>
                  </a:lnTo>
                  <a:lnTo>
                    <a:pt x="442406" y="495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9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8E62A3C-2AB6-2AD6-6671-73E2EFFBF2B6}"/>
                </a:ext>
              </a:extLst>
            </p:cNvPr>
            <p:cNvSpPr txBox="1"/>
            <p:nvPr/>
          </p:nvSpPr>
          <p:spPr>
            <a:xfrm>
              <a:off x="2876364" y="982141"/>
              <a:ext cx="2601158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Ecological/environmental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Current legislation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Future legislation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International legislation regulatory bodies and processes government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009692-1904-3D96-9FA0-EA0AD7C6C385}"/>
                </a:ext>
              </a:extLst>
            </p:cNvPr>
            <p:cNvSpPr txBox="1"/>
            <p:nvPr/>
          </p:nvSpPr>
          <p:spPr>
            <a:xfrm>
              <a:off x="5635842" y="925582"/>
              <a:ext cx="260115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Government policies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Government term and change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Trading policies funding, grants and initiatives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Home market pressure- groups international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C666FE2-642B-1875-AC0B-BDF0A9CAA55A}"/>
                </a:ext>
              </a:extLst>
            </p:cNvPr>
            <p:cNvSpPr txBox="1"/>
            <p:nvPr/>
          </p:nvSpPr>
          <p:spPr>
            <a:xfrm>
              <a:off x="2876364" y="2201329"/>
              <a:ext cx="2695858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Home economy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Economy trends overseas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Economies general taxation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Taxation specific to product/services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Seasonality issues market/trade cycles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8F6DD64-A21B-CBAC-EBA4-EC0AAE6DAC56}"/>
                </a:ext>
              </a:extLst>
            </p:cNvPr>
            <p:cNvSpPr txBox="1"/>
            <p:nvPr/>
          </p:nvSpPr>
          <p:spPr>
            <a:xfrm>
              <a:off x="5635841" y="2189822"/>
              <a:ext cx="2895599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Specific industry factors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Market routes trends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Distribution trends customer/end-user drivers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Interest/ exchange rates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International trade and monetary issues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ECAF139-1154-B77D-C2C5-05AE4B8016EE}"/>
                </a:ext>
              </a:extLst>
            </p:cNvPr>
            <p:cNvSpPr txBox="1"/>
            <p:nvPr/>
          </p:nvSpPr>
          <p:spPr>
            <a:xfrm>
              <a:off x="5635842" y="3542176"/>
              <a:ext cx="2601158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Social factors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Brand, company,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Technology image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Consumer buying patterns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Fashion and role models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Major events and influences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00" dirty="0">
                <a:latin typeface="Avenir Next" panose="020B0503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8136DB8-590E-2A5A-2CA9-81158BA7F639}"/>
                </a:ext>
              </a:extLst>
            </p:cNvPr>
            <p:cNvSpPr txBox="1"/>
            <p:nvPr/>
          </p:nvSpPr>
          <p:spPr>
            <a:xfrm>
              <a:off x="2876364" y="3502749"/>
              <a:ext cx="260115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Lifestyle trends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Demographics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Consumer attitudes and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Opinions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Media views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Law changes affecting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73EB74-BF64-8129-5380-836D70614105}"/>
                </a:ext>
              </a:extLst>
            </p:cNvPr>
            <p:cNvSpPr txBox="1"/>
            <p:nvPr/>
          </p:nvSpPr>
          <p:spPr>
            <a:xfrm>
              <a:off x="2876364" y="4734750"/>
              <a:ext cx="260115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Competing technology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Development research funding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Associated/dependent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Technologies replacement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Technology/solutions maturity of Technology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68E979-C545-C9DD-0B86-30892BCF7CE4}"/>
                </a:ext>
              </a:extLst>
            </p:cNvPr>
            <p:cNvSpPr txBox="1"/>
            <p:nvPr/>
          </p:nvSpPr>
          <p:spPr>
            <a:xfrm>
              <a:off x="5635842" y="4734751"/>
              <a:ext cx="2601158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Manufacturing maturity and capacity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Information and communications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Consumer buying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Mechanisms/technology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Technology legislation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28F4BE-78A0-E82A-EEAB-D2DD50AD690B}"/>
                </a:ext>
              </a:extLst>
            </p:cNvPr>
            <p:cNvSpPr txBox="1"/>
            <p:nvPr/>
          </p:nvSpPr>
          <p:spPr>
            <a:xfrm>
              <a:off x="8237000" y="3574414"/>
              <a:ext cx="1988591" cy="707886"/>
            </a:xfrm>
            <a:prstGeom prst="rect">
              <a:avLst/>
            </a:prstGeom>
            <a:solidFill>
              <a:srgbClr val="EDF9E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Buying access and trends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Ethnic/religious factors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Advertising and publicity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Ethical issues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3379DDD-A4B4-D88B-7530-9C57C614BBC1}"/>
                </a:ext>
              </a:extLst>
            </p:cNvPr>
            <p:cNvSpPr txBox="1"/>
            <p:nvPr/>
          </p:nvSpPr>
          <p:spPr>
            <a:xfrm>
              <a:off x="8237000" y="4829439"/>
              <a:ext cx="1988591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Innovation potential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Technology access,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Licensing, patents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Intellectual property issues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Avenir Next" panose="020B0503020202020204" pitchFamily="34" charset="0"/>
                </a:rPr>
                <a:t>Global communications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20D0A52-8253-788D-6D9C-F81250D59F9A}"/>
                </a:ext>
              </a:extLst>
            </p:cNvPr>
            <p:cNvSpPr txBox="1"/>
            <p:nvPr/>
          </p:nvSpPr>
          <p:spPr>
            <a:xfrm>
              <a:off x="855599" y="1243751"/>
              <a:ext cx="10431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0" dirty="0">
                  <a:solidFill>
                    <a:srgbClr val="000000"/>
                  </a:solidFill>
                  <a:effectLst/>
                  <a:latin typeface="Avenir Next" panose="020B0503020202020204" pitchFamily="34" charset="0"/>
                </a:rPr>
                <a:t>Political</a:t>
              </a:r>
              <a:endParaRPr lang="en-US" sz="1600" b="1" dirty="0">
                <a:latin typeface="Avenir Next" panose="020B0503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3C6CBD-461F-DA08-1BBE-1F31590CD6D8}"/>
                </a:ext>
              </a:extLst>
            </p:cNvPr>
            <p:cNvSpPr txBox="1"/>
            <p:nvPr/>
          </p:nvSpPr>
          <p:spPr>
            <a:xfrm>
              <a:off x="855599" y="5072373"/>
              <a:ext cx="169818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0" dirty="0">
                  <a:solidFill>
                    <a:srgbClr val="000000"/>
                  </a:solidFill>
                  <a:effectLst/>
                  <a:latin typeface="Avenir Next" panose="020B0503020202020204" pitchFamily="34" charset="0"/>
                </a:rPr>
                <a:t>Technological</a:t>
              </a:r>
              <a:endParaRPr lang="en-US" sz="1400" b="1" dirty="0">
                <a:latin typeface="Avenir Next" panose="020B0503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96A18FC-B743-14DA-2A0D-30390A26BF77}"/>
                </a:ext>
              </a:extLst>
            </p:cNvPr>
            <p:cNvSpPr txBox="1"/>
            <p:nvPr/>
          </p:nvSpPr>
          <p:spPr>
            <a:xfrm>
              <a:off x="865289" y="3788397"/>
              <a:ext cx="10431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0" dirty="0">
                  <a:solidFill>
                    <a:srgbClr val="000000"/>
                  </a:solidFill>
                  <a:effectLst/>
                  <a:latin typeface="Avenir Next" panose="020B0503020202020204" pitchFamily="34" charset="0"/>
                </a:rPr>
                <a:t>Social</a:t>
              </a:r>
              <a:endParaRPr lang="en-US" sz="1600" b="1" dirty="0">
                <a:latin typeface="Avenir Next" panose="020B0503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EF7C30-725C-ED90-40A5-8274C21A48F3}"/>
                </a:ext>
              </a:extLst>
            </p:cNvPr>
            <p:cNvSpPr txBox="1"/>
            <p:nvPr/>
          </p:nvSpPr>
          <p:spPr>
            <a:xfrm>
              <a:off x="855599" y="2492544"/>
              <a:ext cx="14662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0" dirty="0">
                  <a:solidFill>
                    <a:srgbClr val="000000"/>
                  </a:solidFill>
                  <a:effectLst/>
                  <a:latin typeface="Avenir Next" panose="020B0503020202020204" pitchFamily="34" charset="0"/>
                </a:rPr>
                <a:t>Economical</a:t>
              </a:r>
              <a:endParaRPr lang="en-US" sz="1400" b="1" dirty="0">
                <a:latin typeface="Avenir Next" panose="020B0503020202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DAD33F5-4983-E1B8-B9C1-B1D5A27BE8FD}"/>
              </a:ext>
            </a:extLst>
          </p:cNvPr>
          <p:cNvSpPr txBox="1"/>
          <p:nvPr/>
        </p:nvSpPr>
        <p:spPr>
          <a:xfrm>
            <a:off x="4547951" y="73042"/>
            <a:ext cx="3463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u="sng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PEST ANALYSIS</a:t>
            </a:r>
            <a:endParaRPr lang="en-US" sz="3200" b="1" u="sng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65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6</cp:revision>
  <dcterms:created xsi:type="dcterms:W3CDTF">2023-01-17T06:56:13Z</dcterms:created>
  <dcterms:modified xsi:type="dcterms:W3CDTF">2023-02-23T11:11:23Z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2023-01-17T07:12:58Z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f437a826-982a-47e6-ab43-fdea15ba18e3</vt:lpwstr>
  </property>
  <property fmtid="{D5CDD505-2E9C-101B-9397-08002B2CF9AE}" pid="8" name="MSIP_Label_defa4170-0d19-0005-0004-bc88714345d2_ContentBits">
    <vt:lpwstr>0</vt:lpwstr>
  </property>
</Properties>
</file>