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05E"/>
    <a:srgbClr val="1755B9"/>
    <a:srgbClr val="AB7411"/>
    <a:srgbClr val="D89216"/>
    <a:srgbClr val="5A2D2C"/>
    <a:srgbClr val="7E3F3D"/>
    <a:srgbClr val="604F36"/>
    <a:srgbClr val="725E40"/>
    <a:srgbClr val="1E4E49"/>
    <a:srgbClr val="2763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9BAFD-6DD7-AA97-7D2F-E8C7AF8E9F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062636-BA52-A642-62F8-AB744BCCA5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6FE46-6196-0DF3-AE47-715222DCE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F8E3-B060-4C61-B3A4-825F9A5D8D2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6B8F-D465-5545-7561-63D97DAA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2D02B-8C20-4B7B-2868-D7159F843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51EF-3F96-4BDE-AB28-1CBD5068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8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7D3B7-8852-6ABB-F8DB-CC2858ED9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6DE78-C090-D648-4E73-C188C59A7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45684-1519-ED61-B858-A5834B574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F8E3-B060-4C61-B3A4-825F9A5D8D2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3CCBF-5463-81F3-04A2-B983DC10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C2D40-4B6D-DA6D-693E-16E68A8F2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51EF-3F96-4BDE-AB28-1CBD5068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6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87C55A-5762-B131-1BD4-1F14D3B20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FDAA7B-AD98-F55B-5854-C602221141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C642E-AA15-8B58-1142-CDB6DE0A3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F8E3-B060-4C61-B3A4-825F9A5D8D2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0790D-F6D7-3B48-4C69-549F8D3EC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778D51-1F95-7979-C022-566B0C04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51EF-3F96-4BDE-AB28-1CBD5068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73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675B8-FE53-12C6-0163-A0BFA9974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1000EC-3BE0-FD83-CDC4-1F503EC7D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E02D0-19E1-8860-A2B7-9625D0AE7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F8E3-B060-4C61-B3A4-825F9A5D8D2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28676-A37D-4B1E-3577-D8BB39AF2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C4C0E-6ED0-F6E0-829A-B97F7CFCA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51EF-3F96-4BDE-AB28-1CBD5068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96819-F6F3-234D-00A5-9E2B1AC87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28D53-31F1-9D4F-36E0-B043F17B1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A7970-60AD-DC8F-0116-8EF068370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F8E3-B060-4C61-B3A4-825F9A5D8D2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8109F-1F06-A2C5-1747-B6BA3CBB5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575E2-3961-04F7-2BBE-1BA9F8597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51EF-3F96-4BDE-AB28-1CBD5068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4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A8492-12F1-6E02-305B-B6407836D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32C1D-0710-C986-AAF6-B149E48AF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59164-1E80-55DB-38D2-A3AB241EF8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4ABA4-FCEB-10A0-699B-77C407F46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F8E3-B060-4C61-B3A4-825F9A5D8D2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CF35D-23A1-71C8-0C3A-829C9951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84E044-F46F-CC8A-8977-162A5BD21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51EF-3F96-4BDE-AB28-1CBD5068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94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ED4EA-B3F4-E1C2-B84B-72FA332F2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4B1530-3909-A30E-F479-7D290FF46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61F68-F290-77C0-E65F-47F992B096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339DB8-BEA9-AC47-F277-602F10C9CF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934584-7361-71F4-DDE8-0C4AE5813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730EF3-E1BF-2C7E-20A3-CA1C9DADE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F8E3-B060-4C61-B3A4-825F9A5D8D2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36693B-D5DB-50D8-FC95-F00105D0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374C98-59F0-F800-6C9A-0F6D9F3F3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51EF-3F96-4BDE-AB28-1CBD5068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8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94839-7E47-9138-0080-633EF7171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E6EDF-EF9F-3C80-EABC-928F382A0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F8E3-B060-4C61-B3A4-825F9A5D8D2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5207C3-816A-9251-B16D-9B0476DDE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2EC843-A9C3-E405-5001-E9CA8AAF8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51EF-3F96-4BDE-AB28-1CBD5068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6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996CD-87D9-D626-2B21-3984B03DB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F8E3-B060-4C61-B3A4-825F9A5D8D2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61AFE7-0154-902A-3FF8-1094108F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776BE-55A3-D080-A5B2-24AAF2A08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51EF-3F96-4BDE-AB28-1CBD5068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3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41D7D-F750-88DC-FF8F-77A44A204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C52CD-AC82-F4EF-6DED-B69FB8E96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18C75A-3E66-0DAB-D49C-59937FB5D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3B295F-5B51-0BDF-E33F-2D643B199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F8E3-B060-4C61-B3A4-825F9A5D8D2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3A94B-FDCA-C85E-E9A4-849960BF7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5129E-39D6-5DD2-B8B8-41FA48578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51EF-3F96-4BDE-AB28-1CBD5068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7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AF454-3B44-1C08-A8F1-F193BBBFD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9EC313-426D-EF73-6885-89F8624E44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2E658E-1917-B283-C563-DE0B51B9D5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7C801-A01D-7FB8-A2C9-AAFFD0D8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F8E3-B060-4C61-B3A4-825F9A5D8D2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57B471-6EE2-8F8F-B8D9-FC822693E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7A4D32-3952-537C-CF6D-11D7F21B3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51EF-3F96-4BDE-AB28-1CBD5068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97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8197EE-23B7-E37B-7EF9-B55B472AF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E2C06-7F83-450F-FD82-393182C43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17E4D-B8F6-015E-72D7-2ED392C40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6F8E3-B060-4C61-B3A4-825F9A5D8D2B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4886F-A5B8-C7C4-748E-C547111798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67867-66ED-5DBC-B693-8C7D61673C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751EF-3F96-4BDE-AB28-1CBD50680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75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8E7A35-1ACF-A638-D78C-45E69675F945}"/>
              </a:ext>
            </a:extLst>
          </p:cNvPr>
          <p:cNvSpPr/>
          <p:nvPr/>
        </p:nvSpPr>
        <p:spPr>
          <a:xfrm>
            <a:off x="964707" y="612561"/>
            <a:ext cx="10386874" cy="1269505"/>
          </a:xfrm>
          <a:prstGeom prst="rect">
            <a:avLst/>
          </a:prstGeom>
          <a:noFill/>
          <a:ln w="28575">
            <a:solidFill>
              <a:srgbClr val="0C4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" panose="020B0503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B28074-2BDA-B212-2F93-236DCE40108A}"/>
              </a:ext>
            </a:extLst>
          </p:cNvPr>
          <p:cNvSpPr/>
          <p:nvPr/>
        </p:nvSpPr>
        <p:spPr>
          <a:xfrm>
            <a:off x="964707" y="5265940"/>
            <a:ext cx="10386874" cy="1269505"/>
          </a:xfrm>
          <a:prstGeom prst="rect">
            <a:avLst/>
          </a:prstGeom>
          <a:noFill/>
          <a:ln w="28575">
            <a:solidFill>
              <a:srgbClr val="0C4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" panose="020B0503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ACD5A44-8397-2C5B-F56C-803787414D8C}"/>
              </a:ext>
            </a:extLst>
          </p:cNvPr>
          <p:cNvSpPr/>
          <p:nvPr/>
        </p:nvSpPr>
        <p:spPr>
          <a:xfrm>
            <a:off x="964707" y="3670919"/>
            <a:ext cx="10386874" cy="1269505"/>
          </a:xfrm>
          <a:prstGeom prst="rect">
            <a:avLst/>
          </a:prstGeom>
          <a:noFill/>
          <a:ln w="28575">
            <a:solidFill>
              <a:srgbClr val="0C4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" panose="020B0503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E1F54F-4BCC-B8C2-8CAB-6BD07BFEF64E}"/>
              </a:ext>
            </a:extLst>
          </p:cNvPr>
          <p:cNvSpPr/>
          <p:nvPr/>
        </p:nvSpPr>
        <p:spPr>
          <a:xfrm>
            <a:off x="964707" y="2141740"/>
            <a:ext cx="10386874" cy="1269505"/>
          </a:xfrm>
          <a:prstGeom prst="rect">
            <a:avLst/>
          </a:prstGeom>
          <a:noFill/>
          <a:ln w="28575">
            <a:solidFill>
              <a:srgbClr val="0C40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venir Next" panose="020B0503020202020204" pitchFamily="34" charset="0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AE565EF-44BB-EA51-0925-9FE6B1BB32DB}"/>
              </a:ext>
            </a:extLst>
          </p:cNvPr>
          <p:cNvGrpSpPr/>
          <p:nvPr/>
        </p:nvGrpSpPr>
        <p:grpSpPr>
          <a:xfrm>
            <a:off x="594697" y="605989"/>
            <a:ext cx="1544714" cy="897951"/>
            <a:chOff x="594697" y="605989"/>
            <a:chExt cx="1544714" cy="897951"/>
          </a:xfrm>
          <a:solidFill>
            <a:srgbClr val="1755B9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D956D23-D34D-F0AA-3C1C-E0B97DA13B42}"/>
                </a:ext>
              </a:extLst>
            </p:cNvPr>
            <p:cNvSpPr/>
            <p:nvPr/>
          </p:nvSpPr>
          <p:spPr>
            <a:xfrm>
              <a:off x="594697" y="605989"/>
              <a:ext cx="1544714" cy="5592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Avenir Next" panose="020B0503020202020204" pitchFamily="34" charset="0"/>
                </a:rPr>
                <a:t>Political</a:t>
              </a:r>
            </a:p>
          </p:txBody>
        </p:sp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D8FC3E01-AC55-127B-6683-6019918B7FD9}"/>
                </a:ext>
              </a:extLst>
            </p:cNvPr>
            <p:cNvSpPr/>
            <p:nvPr/>
          </p:nvSpPr>
          <p:spPr>
            <a:xfrm rot="10800000">
              <a:off x="594697" y="1165280"/>
              <a:ext cx="370010" cy="338660"/>
            </a:xfrm>
            <a:prstGeom prst="triangle">
              <a:avLst>
                <a:gd name="adj" fmla="val 70"/>
              </a:avLst>
            </a:prstGeom>
            <a:solidFill>
              <a:srgbClr val="0C405E"/>
            </a:solidFill>
            <a:ln>
              <a:solidFill>
                <a:srgbClr val="0C40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venir Next" panose="020B0503020202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371DE33-1CDB-122C-DBB6-4EFB5E44E3F0}"/>
              </a:ext>
            </a:extLst>
          </p:cNvPr>
          <p:cNvGrpSpPr/>
          <p:nvPr/>
        </p:nvGrpSpPr>
        <p:grpSpPr>
          <a:xfrm>
            <a:off x="594696" y="3669196"/>
            <a:ext cx="1544714" cy="897951"/>
            <a:chOff x="594697" y="605989"/>
            <a:chExt cx="1544714" cy="897951"/>
          </a:xfrm>
          <a:solidFill>
            <a:srgbClr val="1755B9"/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35972BB-847A-FBE5-4533-8A23F6A8D91A}"/>
                </a:ext>
              </a:extLst>
            </p:cNvPr>
            <p:cNvSpPr/>
            <p:nvPr/>
          </p:nvSpPr>
          <p:spPr>
            <a:xfrm>
              <a:off x="594697" y="605989"/>
              <a:ext cx="1544714" cy="5592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Avenir Next" panose="020B0503020202020204" pitchFamily="34" charset="0"/>
                </a:rPr>
                <a:t>Social</a:t>
              </a:r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E193AF63-7E28-B5E7-FDB5-FD76E5D209AD}"/>
                </a:ext>
              </a:extLst>
            </p:cNvPr>
            <p:cNvSpPr/>
            <p:nvPr/>
          </p:nvSpPr>
          <p:spPr>
            <a:xfrm rot="10800000">
              <a:off x="594697" y="1165280"/>
              <a:ext cx="370010" cy="338660"/>
            </a:xfrm>
            <a:prstGeom prst="triangle">
              <a:avLst>
                <a:gd name="adj" fmla="val 70"/>
              </a:avLst>
            </a:prstGeom>
            <a:solidFill>
              <a:srgbClr val="0C405E"/>
            </a:solidFill>
            <a:ln>
              <a:solidFill>
                <a:srgbClr val="0C40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venir Next" panose="020B0503020202020204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CB2672B-4C79-FD67-0BC1-BC99556563E5}"/>
              </a:ext>
            </a:extLst>
          </p:cNvPr>
          <p:cNvGrpSpPr/>
          <p:nvPr/>
        </p:nvGrpSpPr>
        <p:grpSpPr>
          <a:xfrm>
            <a:off x="594696" y="2137593"/>
            <a:ext cx="1544714" cy="897951"/>
            <a:chOff x="594697" y="605989"/>
            <a:chExt cx="1544714" cy="897951"/>
          </a:xfrm>
          <a:solidFill>
            <a:srgbClr val="1755B9"/>
          </a:solidFill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E9FE740D-CCF2-283B-F07B-C37C76849E85}"/>
                </a:ext>
              </a:extLst>
            </p:cNvPr>
            <p:cNvSpPr/>
            <p:nvPr/>
          </p:nvSpPr>
          <p:spPr>
            <a:xfrm>
              <a:off x="594697" y="605989"/>
              <a:ext cx="1544714" cy="5592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Avenir Next" panose="020B0503020202020204" pitchFamily="34" charset="0"/>
                </a:rPr>
                <a:t>Economical</a:t>
              </a:r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B245B74A-B1E3-A310-5C9F-8CE0E9FC2E68}"/>
                </a:ext>
              </a:extLst>
            </p:cNvPr>
            <p:cNvSpPr/>
            <p:nvPr/>
          </p:nvSpPr>
          <p:spPr>
            <a:xfrm rot="10800000">
              <a:off x="594697" y="1165280"/>
              <a:ext cx="370010" cy="338660"/>
            </a:xfrm>
            <a:prstGeom prst="triangle">
              <a:avLst>
                <a:gd name="adj" fmla="val 70"/>
              </a:avLst>
            </a:prstGeom>
            <a:solidFill>
              <a:srgbClr val="0C405E"/>
            </a:solidFill>
            <a:ln>
              <a:solidFill>
                <a:srgbClr val="0C40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venir Next" panose="020B0503020202020204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708BA34-34FC-2C39-2783-E1E4E60323C1}"/>
              </a:ext>
            </a:extLst>
          </p:cNvPr>
          <p:cNvGrpSpPr/>
          <p:nvPr/>
        </p:nvGrpSpPr>
        <p:grpSpPr>
          <a:xfrm>
            <a:off x="594695" y="5265940"/>
            <a:ext cx="1544714" cy="897951"/>
            <a:chOff x="594697" y="605989"/>
            <a:chExt cx="1544714" cy="897951"/>
          </a:xfrm>
          <a:solidFill>
            <a:srgbClr val="1755B9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9FB7466A-58B4-873A-F6FA-608D5A081FB0}"/>
                </a:ext>
              </a:extLst>
            </p:cNvPr>
            <p:cNvSpPr/>
            <p:nvPr/>
          </p:nvSpPr>
          <p:spPr>
            <a:xfrm>
              <a:off x="594697" y="605989"/>
              <a:ext cx="1544714" cy="55929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Avenir Next" panose="020B0503020202020204" pitchFamily="34" charset="0"/>
                </a:rPr>
                <a:t>Technological</a:t>
              </a: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C15B7AB1-1CF3-38CE-867B-46EBE85CF663}"/>
                </a:ext>
              </a:extLst>
            </p:cNvPr>
            <p:cNvSpPr/>
            <p:nvPr/>
          </p:nvSpPr>
          <p:spPr>
            <a:xfrm rot="10800000">
              <a:off x="594697" y="1165280"/>
              <a:ext cx="370010" cy="338660"/>
            </a:xfrm>
            <a:prstGeom prst="triangle">
              <a:avLst>
                <a:gd name="adj" fmla="val 70"/>
              </a:avLst>
            </a:prstGeom>
            <a:solidFill>
              <a:srgbClr val="0C405E"/>
            </a:solidFill>
            <a:ln>
              <a:solidFill>
                <a:srgbClr val="0C405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venir Next" panose="020B0503020202020204" pitchFamily="34" charset="0"/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1A4A4820-D570-D93B-F28C-089D7F0C8FD2}"/>
              </a:ext>
            </a:extLst>
          </p:cNvPr>
          <p:cNvSpPr txBox="1"/>
          <p:nvPr/>
        </p:nvSpPr>
        <p:spPr>
          <a:xfrm>
            <a:off x="2509421" y="739481"/>
            <a:ext cx="768832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Government incentives of up to US$10,000 for private purchase of new battery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Electric vehicles or plug-in hybrids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Government goal to raise the annual production capacity to 2,500,000 plug-in hybrid by the end of 2020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Road space rationing scheme (new energy vehicles are exempted)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Vehicle quota system that inhibits the purchasing of new conventional autos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AF5BCF-8F1D-B6A7-9A09-2607CB5665BA}"/>
              </a:ext>
            </a:extLst>
          </p:cNvPr>
          <p:cNvSpPr txBox="1"/>
          <p:nvPr/>
        </p:nvSpPr>
        <p:spPr>
          <a:xfrm>
            <a:off x="2509421" y="2196231"/>
            <a:ext cx="59554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Increasing inflation rate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Increasing labor cost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The city's economic outlook is healthy according to the key economic indicators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Stable foreign currency exchange rate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September is the traditional peak season of automobile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Rapidly increasing lithium-ion battery price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6C7030-FFC6-1753-D872-549F2EA7F20A}"/>
              </a:ext>
            </a:extLst>
          </p:cNvPr>
          <p:cNvSpPr txBox="1"/>
          <p:nvPr/>
        </p:nvSpPr>
        <p:spPr>
          <a:xfrm>
            <a:off x="2509421" y="3688516"/>
            <a:ext cx="75360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Younger consumers are open to new technologies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75% of citizens need to travel an average of up to 35 km on weekdays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Consumers prefer a lower maintenance cost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Environmental protection is a key consideration to most consumers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Most consumers found the government subsidies very attractive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To recharge vehicles at home or workspace is impractical to most people due to the residential design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723670-9BC6-D34A-D615-852C483435C9}"/>
              </a:ext>
            </a:extLst>
          </p:cNvPr>
          <p:cNvSpPr txBox="1"/>
          <p:nvPr/>
        </p:nvSpPr>
        <p:spPr>
          <a:xfrm>
            <a:off x="2509421" y="5409732"/>
            <a:ext cx="69894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Comparing to internal combustion engines, electric vehicles are more environmentally friendly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Slow charging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Battery range is a concern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latin typeface="Avenir Next" panose="020B0503020202020204" pitchFamily="34" charset="0"/>
              </a:rPr>
              <a:t>Lack charging stations</a:t>
            </a:r>
          </a:p>
        </p:txBody>
      </p:sp>
    </p:spTree>
    <p:extLst>
      <p:ext uri="{BB962C8B-B14F-4D97-AF65-F5344CB8AC3E}">
        <p14:creationId xmlns:p14="http://schemas.microsoft.com/office/powerpoint/2010/main" val="116972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183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Tayyba Mirza</dc:creator>
  <cp:lastModifiedBy>Tayyba Mirza</cp:lastModifiedBy>
  <cp:revision>3</cp:revision>
  <dcterms:created xsi:type="dcterms:W3CDTF">2023-01-17T07:31:38Z</dcterms:created>
  <dcterms:modified xsi:type="dcterms:W3CDTF">2023-02-23T10:52:06Z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2023-01-17T07:42:49Z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07683620-a1af-4525-a61f-e2797202ee7b</vt:lpwstr>
  </property>
  <property fmtid="{D5CDD505-2E9C-101B-9397-08002B2CF9AE}" pid="8" name="MSIP_Label_defa4170-0d19-0005-0004-bc88714345d2_ContentBits">
    <vt:lpwstr>0</vt:lpwstr>
  </property>
</Properties>
</file>