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01B"/>
    <a:srgbClr val="E0311C"/>
    <a:srgbClr val="D05F12"/>
    <a:srgbClr val="C7A1E3"/>
    <a:srgbClr val="A7E8FF"/>
    <a:srgbClr val="A3D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1434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443F-03F2-2398-B391-359DB3C714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70610B-9506-71B7-BC2F-CBBF53E43C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688D74-7F07-7857-108D-D06C43B78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4844-6C1B-1667-3869-7A347A8B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8C3D3-AA1B-9E70-201B-3C058F79E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7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1FC71-9C6A-A65E-BD54-5ADF7F19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1B0E3E-2BE5-0C02-D6CD-3180F4396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F4E0C-D691-0D02-D9E2-22C209E9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2B48F-C017-A2B0-9AB7-AE3960460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14264F-EB90-360A-276C-44069816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92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6BF26B-1D4A-80E6-9F74-B6BB6443D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3EAED-CFB4-A0AC-FA46-28EFC82BB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5C669-43BD-AB8A-BC0E-2B7C0AB85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2C829-583C-EF19-00B2-7348DDC3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8678A-1D75-26DC-B373-948218A9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44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A73BA-4DC3-F043-4E63-C51446100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EAEE5-5CE9-835A-877F-0F2F5BC5C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1410D-1341-CD44-9552-FC7A7595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83ECD1-1B03-0810-D2AB-02DF59B51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906E6-9CAE-94B4-EA0B-E3A8F936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0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6005F-BEF2-9DA3-C620-A31529DCE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49FFFC-6EA1-8570-2B3D-9FF3D511E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B402-EDFE-F518-3BEC-CF5B5608C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88452-1B7A-DCC4-44C0-0B32ACED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724C-E8E6-0BEC-CFB7-3060E472C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7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86849-F1DE-D75E-CDB1-044A0F98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940B3-517A-8228-AF67-A7497F4ED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53ADC-FF8F-8BD2-4D34-30CCF8C847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66CF8-0074-4A10-A3DF-0F461D53E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0AF5BB-69A0-F305-CAAA-33FCC3ED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4F8FF0-9909-ADED-9BB1-2939429A5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82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DE092-EA59-9557-9643-5C914D6D3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7DC791-E654-C799-3DCB-57C87E7A7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9FD52-2031-24C3-FC5E-49D51173D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AB71EE-0EC6-6AEA-A79D-E2749495B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65DCE-F90B-CE4F-0CAA-E603A5DC5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51CEFA-BF9E-80FF-7FB5-F5D152260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533A3E-E64F-D417-6BC5-F6AF733DC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A1C764-EFF7-E831-20A6-E7835BB4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3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907C-B245-7F11-38E2-84377D5EF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CEF9F2-C010-5542-0FFE-820D300FE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A9BB70-0B50-ACBB-9128-441B0A3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8D3EAA-C719-0D2E-7AB3-A21A816C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18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9D37A3-EEC2-4B5A-8EF9-D2D55983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971895-F8AD-EAC9-7DDD-63D2B9A3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7188E2-C68C-BE45-87A2-E40249EE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0383E-D7DD-0F7A-D1D0-0D663577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560D2-17B4-6376-5CFF-399B7F95C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D5A5D-3C43-4803-A286-AF326581B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41C04-3DA6-9604-2E49-55B5E9A28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5A23F6-E49B-6EF7-A07A-6E264159D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ABC34-4137-0914-A3E5-4EBF81D7A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3F53A-4968-24AC-2123-FDD41CEFA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9671A8-3327-4B7E-298B-253C7EB4E5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2D60D-9DDD-4DFD-2CD4-6E0055C08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0FB91-9484-7477-E785-DB349053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1EB24-DBC0-8C64-7B99-6E0D374FA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AAE58-0968-2DA7-F0BD-3BC521D5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5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C2653C-5859-6523-1F01-9A3BDF23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4548C-2128-3656-AB26-2F9150957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D1D3B3-301E-8829-D847-9D30C3C62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35445-66D1-4659-9D6B-A2AAA17060EE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21106-DB19-A1C7-D629-7DB2C4868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CAAB0-4D53-8CB1-BE01-4749A75E28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0AE7-A0D7-4FF0-945A-FAC6586F9C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73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F8D6BB7-4027-B1D5-53AF-1C8822BE639F}"/>
              </a:ext>
            </a:extLst>
          </p:cNvPr>
          <p:cNvSpPr/>
          <p:nvPr/>
        </p:nvSpPr>
        <p:spPr>
          <a:xfrm rot="5400000">
            <a:off x="1666764" y="-258765"/>
            <a:ext cx="1002472" cy="2073676"/>
          </a:xfrm>
          <a:prstGeom prst="rect">
            <a:avLst/>
          </a:prstGeom>
          <a:solidFill>
            <a:srgbClr val="DC301B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venir Next" panose="020B0503020202020204" pitchFamily="34" charset="0"/>
              </a:rPr>
              <a:t>Political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6EC70A-E5D9-9B8F-E510-E5AEDD18D5AA}"/>
              </a:ext>
            </a:extLst>
          </p:cNvPr>
          <p:cNvSpPr/>
          <p:nvPr/>
        </p:nvSpPr>
        <p:spPr>
          <a:xfrm rot="5400000">
            <a:off x="4243908" y="-259227"/>
            <a:ext cx="1003397" cy="2073676"/>
          </a:xfrm>
          <a:prstGeom prst="rect">
            <a:avLst/>
          </a:prstGeom>
          <a:solidFill>
            <a:srgbClr val="DC3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venir Next" panose="020B0503020202020204" pitchFamily="34" charset="0"/>
              </a:rPr>
              <a:t>Economic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A92B28-25E8-8B47-CBD7-29075C8EFAD6}"/>
              </a:ext>
            </a:extLst>
          </p:cNvPr>
          <p:cNvSpPr/>
          <p:nvPr/>
        </p:nvSpPr>
        <p:spPr>
          <a:xfrm rot="5400000">
            <a:off x="6797751" y="-259227"/>
            <a:ext cx="1003397" cy="2073676"/>
          </a:xfrm>
          <a:prstGeom prst="rect">
            <a:avLst/>
          </a:prstGeom>
          <a:solidFill>
            <a:srgbClr val="DC30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venir Next" panose="020B0503020202020204" pitchFamily="34" charset="0"/>
              </a:rPr>
              <a:t>Social</a:t>
            </a:r>
            <a:endParaRPr lang="en-US" sz="1400" b="1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6E31064-CC26-D76F-04EC-1F23CC04588B}"/>
              </a:ext>
            </a:extLst>
          </p:cNvPr>
          <p:cNvSpPr/>
          <p:nvPr/>
        </p:nvSpPr>
        <p:spPr>
          <a:xfrm rot="5400000">
            <a:off x="9351593" y="-259227"/>
            <a:ext cx="1003397" cy="2073676"/>
          </a:xfrm>
          <a:prstGeom prst="rect">
            <a:avLst/>
          </a:prstGeom>
          <a:solidFill>
            <a:srgbClr val="E03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venir Next" panose="020B0503020202020204" pitchFamily="34" charset="0"/>
              </a:rPr>
              <a:t>Technology</a:t>
            </a:r>
            <a:endParaRPr lang="en-US" dirty="0">
              <a:solidFill>
                <a:schemeClr val="bg1"/>
              </a:solidFill>
              <a:latin typeface="Avenir Next" panose="020B0503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25A1166-A4FE-73C0-FB36-91AE4D0FE012}"/>
              </a:ext>
            </a:extLst>
          </p:cNvPr>
          <p:cNvSpPr txBox="1"/>
          <p:nvPr/>
        </p:nvSpPr>
        <p:spPr>
          <a:xfrm>
            <a:off x="3808747" y="5881182"/>
            <a:ext cx="1795785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venir Next" panose="020B0503020202020204" pitchFamily="34" charset="0"/>
              </a:rPr>
              <a:t>unknown - dependent on the economy, and other countries' economies	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F8BC46-BDFB-A6C1-F28B-3DE83C601606}"/>
              </a:ext>
            </a:extLst>
          </p:cNvPr>
          <p:cNvGrpSpPr/>
          <p:nvPr/>
        </p:nvGrpSpPr>
        <p:grpSpPr>
          <a:xfrm>
            <a:off x="1131161" y="1706917"/>
            <a:ext cx="2073675" cy="4745854"/>
            <a:chOff x="1131162" y="1279309"/>
            <a:chExt cx="2073676" cy="5173462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DE7398AD-A1F6-F8BD-CAC2-D890EF67435C}"/>
                </a:ext>
              </a:extLst>
            </p:cNvPr>
            <p:cNvSpPr/>
            <p:nvPr/>
          </p:nvSpPr>
          <p:spPr>
            <a:xfrm>
              <a:off x="1131162" y="1279309"/>
              <a:ext cx="2073676" cy="5173462"/>
            </a:xfrm>
            <a:prstGeom prst="roundRect">
              <a:avLst/>
            </a:prstGeom>
            <a:noFill/>
            <a:ln w="3175">
              <a:solidFill>
                <a:srgbClr val="E0311C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E811B18-836F-CB94-9E54-301E650AE99F}"/>
                </a:ext>
              </a:extLst>
            </p:cNvPr>
            <p:cNvGrpSpPr/>
            <p:nvPr/>
          </p:nvGrpSpPr>
          <p:grpSpPr>
            <a:xfrm>
              <a:off x="1252761" y="1482017"/>
              <a:ext cx="1818911" cy="4373206"/>
              <a:chOff x="1252761" y="1482017"/>
              <a:chExt cx="1818911" cy="4373206"/>
            </a:xfrm>
          </p:grpSpPr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8682E679-D2C3-B24B-9BF6-C82751EF8CC5}"/>
                  </a:ext>
                </a:extLst>
              </p:cNvPr>
              <p:cNvSpPr/>
              <p:nvPr/>
            </p:nvSpPr>
            <p:spPr>
              <a:xfrm>
                <a:off x="1252762" y="1482017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venir Next" panose="020B0503020202020204" pitchFamily="34" charset="0"/>
                </a:endParaRP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0ED7556A-D621-F955-7E1A-F6EFE0C22AE9}"/>
                  </a:ext>
                </a:extLst>
              </p:cNvPr>
              <p:cNvSpPr/>
              <p:nvPr/>
            </p:nvSpPr>
            <p:spPr>
              <a:xfrm>
                <a:off x="1264325" y="2939988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venir Next" panose="020B0503020202020204" pitchFamily="34" charset="0"/>
                </a:endParaRP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B2DC94E-DA90-1CB5-A512-AE557979E68D}"/>
                  </a:ext>
                </a:extLst>
              </p:cNvPr>
              <p:cNvSpPr/>
              <p:nvPr/>
            </p:nvSpPr>
            <p:spPr>
              <a:xfrm>
                <a:off x="1264324" y="4040819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venir Next" panose="020B0503020202020204" pitchFamily="34" charset="0"/>
                </a:endParaRP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73D4ED8-1202-845F-F9F4-BC5697D4D51B}"/>
                  </a:ext>
                </a:extLst>
              </p:cNvPr>
              <p:cNvSpPr/>
              <p:nvPr/>
            </p:nvSpPr>
            <p:spPr>
              <a:xfrm>
                <a:off x="1252761" y="4763403"/>
                <a:ext cx="1807347" cy="259660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venir Next" panose="020B0503020202020204" pitchFamily="34" charset="0"/>
                </a:endParaRP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1AE2BF2E-8015-8BC0-C9F0-91AD45F2BD51}"/>
                  </a:ext>
                </a:extLst>
              </p:cNvPr>
              <p:cNvSpPr/>
              <p:nvPr/>
            </p:nvSpPr>
            <p:spPr>
              <a:xfrm>
                <a:off x="1252761" y="5615526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1F8C4B3B-6472-4532-7879-3F099E60EAED}"/>
                </a:ext>
              </a:extLst>
            </p:cNvPr>
            <p:cNvSpPr txBox="1"/>
            <p:nvPr/>
          </p:nvSpPr>
          <p:spPr>
            <a:xfrm>
              <a:off x="1264324" y="1937982"/>
              <a:ext cx="17957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international trading tariffs, restrictions, visa requirements, price control, etc.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0EDD05D-6D76-6744-ED17-CD209578F4AF}"/>
                </a:ext>
              </a:extLst>
            </p:cNvPr>
            <p:cNvSpPr txBox="1"/>
            <p:nvPr/>
          </p:nvSpPr>
          <p:spPr>
            <a:xfrm>
              <a:off x="1599761" y="1468454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Possible factors	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89C6E50A-FE62-FDB5-188A-BC1204D512FF}"/>
                </a:ext>
              </a:extLst>
            </p:cNvPr>
            <p:cNvSpPr txBox="1"/>
            <p:nvPr/>
          </p:nvSpPr>
          <p:spPr>
            <a:xfrm>
              <a:off x="1301870" y="3239347"/>
              <a:ext cx="179578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- possible trade barriers to protect domestic suppliers	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834E593-48F4-5782-0B91-6DAE3700E428}"/>
                </a:ext>
              </a:extLst>
            </p:cNvPr>
            <p:cNvSpPr txBox="1"/>
            <p:nvPr/>
          </p:nvSpPr>
          <p:spPr>
            <a:xfrm>
              <a:off x="1301870" y="4314230"/>
              <a:ext cx="17957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unknown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6560347-01CD-F191-2EEC-29AC65BF68D6}"/>
                </a:ext>
              </a:extLst>
            </p:cNvPr>
            <p:cNvSpPr txBox="1"/>
            <p:nvPr/>
          </p:nvSpPr>
          <p:spPr>
            <a:xfrm>
              <a:off x="1275886" y="5193998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negative	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6F0F30D-3445-C209-4877-BA42127BAB92}"/>
                </a:ext>
              </a:extLst>
            </p:cNvPr>
            <p:cNvSpPr txBox="1"/>
            <p:nvPr/>
          </p:nvSpPr>
          <p:spPr>
            <a:xfrm>
              <a:off x="1265840" y="6006851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increasing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32149431-9586-C01E-236C-50721D54A7F6}"/>
                </a:ext>
              </a:extLst>
            </p:cNvPr>
            <p:cNvSpPr txBox="1"/>
            <p:nvPr/>
          </p:nvSpPr>
          <p:spPr>
            <a:xfrm>
              <a:off x="1599759" y="2931382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Business impact	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6D5D4BBA-C159-12D4-7639-9F60F1D15CCB}"/>
                </a:ext>
              </a:extLst>
            </p:cNvPr>
            <p:cNvSpPr txBox="1"/>
            <p:nvPr/>
          </p:nvSpPr>
          <p:spPr>
            <a:xfrm>
              <a:off x="1706010" y="4019498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Time frame	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70B4E91-9531-EA99-306F-DED322230CD8}"/>
                </a:ext>
              </a:extLst>
            </p:cNvPr>
            <p:cNvSpPr txBox="1"/>
            <p:nvPr/>
          </p:nvSpPr>
          <p:spPr>
            <a:xfrm>
              <a:off x="1653825" y="4762560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Type of impact	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59F01D15-677C-A91D-A648-57E531AE55BC}"/>
                </a:ext>
              </a:extLst>
            </p:cNvPr>
            <p:cNvSpPr txBox="1"/>
            <p:nvPr/>
          </p:nvSpPr>
          <p:spPr>
            <a:xfrm>
              <a:off x="1653825" y="5612265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Rate of impact	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E9B8F7F-48C2-55BF-13E8-670B934C684B}"/>
              </a:ext>
            </a:extLst>
          </p:cNvPr>
          <p:cNvGrpSpPr/>
          <p:nvPr/>
        </p:nvGrpSpPr>
        <p:grpSpPr>
          <a:xfrm>
            <a:off x="8816453" y="1706915"/>
            <a:ext cx="2122785" cy="4745855"/>
            <a:chOff x="8816454" y="1098957"/>
            <a:chExt cx="2073676" cy="535381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5678138E-BE28-87C0-5794-C8C679B40B2F}"/>
                </a:ext>
              </a:extLst>
            </p:cNvPr>
            <p:cNvSpPr/>
            <p:nvPr/>
          </p:nvSpPr>
          <p:spPr>
            <a:xfrm>
              <a:off x="8816454" y="1098957"/>
              <a:ext cx="2073676" cy="5353813"/>
            </a:xfrm>
            <a:prstGeom prst="roundRect">
              <a:avLst/>
            </a:prstGeom>
            <a:noFill/>
            <a:ln w="3175">
              <a:solidFill>
                <a:srgbClr val="E031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74B9B5E2-76C6-DC17-4269-C603A86E34F6}"/>
                </a:ext>
              </a:extLst>
            </p:cNvPr>
            <p:cNvGrpSpPr/>
            <p:nvPr/>
          </p:nvGrpSpPr>
          <p:grpSpPr>
            <a:xfrm>
              <a:off x="8943837" y="1482017"/>
              <a:ext cx="1830471" cy="4376554"/>
              <a:chOff x="1252762" y="1482017"/>
              <a:chExt cx="1830471" cy="4376554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73EC3A9-6126-B6B5-BDE3-18FD8E29BBE5}"/>
                  </a:ext>
                </a:extLst>
              </p:cNvPr>
              <p:cNvSpPr/>
              <p:nvPr/>
            </p:nvSpPr>
            <p:spPr>
              <a:xfrm>
                <a:off x="1252762" y="1482017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B4214F06-81BF-1666-EC99-5CD05E6FCF4B}"/>
                  </a:ext>
                </a:extLst>
              </p:cNvPr>
              <p:cNvSpPr/>
              <p:nvPr/>
            </p:nvSpPr>
            <p:spPr>
              <a:xfrm>
                <a:off x="1264325" y="2939988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63AA210-7A77-F8D3-E098-DFBF2FCFB176}"/>
                  </a:ext>
                </a:extLst>
              </p:cNvPr>
              <p:cNvSpPr/>
              <p:nvPr/>
            </p:nvSpPr>
            <p:spPr>
              <a:xfrm>
                <a:off x="1264324" y="4040819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E4E7FC67-0C6A-BBFD-78E0-87CABC17832C}"/>
                  </a:ext>
                </a:extLst>
              </p:cNvPr>
              <p:cNvSpPr/>
              <p:nvPr/>
            </p:nvSpPr>
            <p:spPr>
              <a:xfrm>
                <a:off x="1252762" y="4758256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D0664391-27D5-030F-CABC-8F75C9C296A5}"/>
                  </a:ext>
                </a:extLst>
              </p:cNvPr>
              <p:cNvSpPr/>
              <p:nvPr/>
            </p:nvSpPr>
            <p:spPr>
              <a:xfrm>
                <a:off x="1275886" y="5618874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FBDB52B4-0605-ABDA-D7B6-9212AF8787B3}"/>
                </a:ext>
              </a:extLst>
            </p:cNvPr>
            <p:cNvSpPr txBox="1"/>
            <p:nvPr/>
          </p:nvSpPr>
          <p:spPr>
            <a:xfrm>
              <a:off x="9014448" y="1868487"/>
              <a:ext cx="179578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emergence of innovative technologies affecting the production, marketing or sale of a product, automation of processes, </a:t>
              </a:r>
              <a:r>
                <a:rPr lang="en-US" sz="1000" dirty="0" err="1">
                  <a:latin typeface="Avenir Next" panose="020B0503020202020204" pitchFamily="34" charset="0"/>
                </a:rPr>
                <a:t>etc</a:t>
              </a:r>
              <a:r>
                <a:rPr lang="en-US" sz="1000" dirty="0">
                  <a:latin typeface="Avenir Next" panose="020B0503020202020204" pitchFamily="34" charset="0"/>
                </a:rPr>
                <a:t>	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C380153-415B-BCBF-995A-AB721314FE73}"/>
                </a:ext>
              </a:extLst>
            </p:cNvPr>
            <p:cNvSpPr txBox="1"/>
            <p:nvPr/>
          </p:nvSpPr>
          <p:spPr>
            <a:xfrm>
              <a:off x="9014448" y="3254150"/>
              <a:ext cx="17957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- can intellectual property rights be protected overseas?	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CD95103-C6FB-AC4B-E583-B93BE811466F}"/>
                </a:ext>
              </a:extLst>
            </p:cNvPr>
            <p:cNvSpPr txBox="1"/>
            <p:nvPr/>
          </p:nvSpPr>
          <p:spPr>
            <a:xfrm>
              <a:off x="8966961" y="4328920"/>
              <a:ext cx="17957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0-6 months	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EAF0934-C23B-346E-2310-6F15095AC1E4}"/>
                </a:ext>
              </a:extLst>
            </p:cNvPr>
            <p:cNvSpPr txBox="1"/>
            <p:nvPr/>
          </p:nvSpPr>
          <p:spPr>
            <a:xfrm>
              <a:off x="8961179" y="5197729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negative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7D09AAB-1B65-E80E-B95B-A4395D69FDA9}"/>
                </a:ext>
              </a:extLst>
            </p:cNvPr>
            <p:cNvSpPr txBox="1"/>
            <p:nvPr/>
          </p:nvSpPr>
          <p:spPr>
            <a:xfrm>
              <a:off x="8928932" y="6006850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unchanged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486D45A8-F7CC-9794-592D-35A3CA308AB6}"/>
                </a:ext>
              </a:extLst>
            </p:cNvPr>
            <p:cNvSpPr txBox="1"/>
            <p:nvPr/>
          </p:nvSpPr>
          <p:spPr>
            <a:xfrm>
              <a:off x="9395534" y="1462424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Possible factors	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83EEABDF-CF51-C6FA-BB6B-DF9C87CE5C62}"/>
                </a:ext>
              </a:extLst>
            </p:cNvPr>
            <p:cNvSpPr txBox="1"/>
            <p:nvPr/>
          </p:nvSpPr>
          <p:spPr>
            <a:xfrm>
              <a:off x="9313987" y="2905344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Business impact	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6CF1A1D9-9958-725B-41F6-41700F4CDE18}"/>
                </a:ext>
              </a:extLst>
            </p:cNvPr>
            <p:cNvSpPr txBox="1"/>
            <p:nvPr/>
          </p:nvSpPr>
          <p:spPr>
            <a:xfrm>
              <a:off x="9473435" y="4022367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Time frame	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3B7EBB8-6A2E-0978-30A5-3A4F45ECBCD9}"/>
                </a:ext>
              </a:extLst>
            </p:cNvPr>
            <p:cNvSpPr txBox="1"/>
            <p:nvPr/>
          </p:nvSpPr>
          <p:spPr>
            <a:xfrm>
              <a:off x="9360549" y="4737615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Type of impact	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CB049B45-0F5A-06AE-3D25-B273406BABE9}"/>
                </a:ext>
              </a:extLst>
            </p:cNvPr>
            <p:cNvSpPr txBox="1"/>
            <p:nvPr/>
          </p:nvSpPr>
          <p:spPr>
            <a:xfrm>
              <a:off x="9360548" y="5616672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Rate of impact	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FB2E1AD4-A6F7-3189-4951-0E142E4EE44B}"/>
              </a:ext>
            </a:extLst>
          </p:cNvPr>
          <p:cNvGrpSpPr/>
          <p:nvPr/>
        </p:nvGrpSpPr>
        <p:grpSpPr>
          <a:xfrm>
            <a:off x="6254690" y="1706915"/>
            <a:ext cx="2198056" cy="4745855"/>
            <a:chOff x="6254690" y="1216403"/>
            <a:chExt cx="2073676" cy="523636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591B1252-2346-7283-EC34-D88D8D56F580}"/>
                </a:ext>
              </a:extLst>
            </p:cNvPr>
            <p:cNvSpPr/>
            <p:nvPr/>
          </p:nvSpPr>
          <p:spPr>
            <a:xfrm>
              <a:off x="6254690" y="1216403"/>
              <a:ext cx="2073676" cy="5236368"/>
            </a:xfrm>
            <a:prstGeom prst="roundRect">
              <a:avLst/>
            </a:prstGeom>
            <a:noFill/>
            <a:ln w="3175">
              <a:solidFill>
                <a:srgbClr val="E031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venir Next" panose="020B0503020202020204" pitchFamily="34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EE383AB0-C4A4-6C43-BD90-1AA7B25443EA}"/>
                </a:ext>
              </a:extLst>
            </p:cNvPr>
            <p:cNvGrpSpPr/>
            <p:nvPr/>
          </p:nvGrpSpPr>
          <p:grpSpPr>
            <a:xfrm>
              <a:off x="6382073" y="1467220"/>
              <a:ext cx="1818910" cy="4395673"/>
              <a:chOff x="1252762" y="1482017"/>
              <a:chExt cx="1818910" cy="4395673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D40FFC9A-57B6-C762-B5C9-E41DFA051FBD}"/>
                  </a:ext>
                </a:extLst>
              </p:cNvPr>
              <p:cNvSpPr/>
              <p:nvPr/>
            </p:nvSpPr>
            <p:spPr>
              <a:xfrm>
                <a:off x="1252762" y="1482017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4C04078-6884-E62E-9C58-8E17B35FB0DC}"/>
                  </a:ext>
                </a:extLst>
              </p:cNvPr>
              <p:cNvSpPr/>
              <p:nvPr/>
            </p:nvSpPr>
            <p:spPr>
              <a:xfrm>
                <a:off x="1264325" y="2939988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888E14BF-7A52-B3F4-E1C1-23ECEA0E9756}"/>
                  </a:ext>
                </a:extLst>
              </p:cNvPr>
              <p:cNvSpPr/>
              <p:nvPr/>
            </p:nvSpPr>
            <p:spPr>
              <a:xfrm>
                <a:off x="1264324" y="4040819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A64490C-556C-5F80-11CB-006B5A86484E}"/>
                  </a:ext>
                </a:extLst>
              </p:cNvPr>
              <p:cNvSpPr/>
              <p:nvPr/>
            </p:nvSpPr>
            <p:spPr>
              <a:xfrm>
                <a:off x="1252762" y="4782590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1F938A0C-8638-A360-3013-426246942F00}"/>
                  </a:ext>
                </a:extLst>
              </p:cNvPr>
              <p:cNvSpPr/>
              <p:nvPr/>
            </p:nvSpPr>
            <p:spPr>
              <a:xfrm>
                <a:off x="1258543" y="5637993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E7522CFC-A408-9E39-6A5D-18B2FEE3A143}"/>
                </a:ext>
              </a:extLst>
            </p:cNvPr>
            <p:cNvSpPr txBox="1"/>
            <p:nvPr/>
          </p:nvSpPr>
          <p:spPr>
            <a:xfrm>
              <a:off x="6382073" y="1868487"/>
              <a:ext cx="179578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cultural norms, attitudes to product, consumer preferences, age and gender distribution, </a:t>
              </a:r>
              <a:r>
                <a:rPr lang="en-US" sz="1000" dirty="0" err="1">
                  <a:latin typeface="Avenir Next" panose="020B0503020202020204" pitchFamily="34" charset="0"/>
                </a:rPr>
                <a:t>etc</a:t>
              </a:r>
              <a:r>
                <a:rPr lang="en-US" sz="1000" dirty="0">
                  <a:latin typeface="Avenir Next" panose="020B0503020202020204" pitchFamily="34" charset="0"/>
                </a:rPr>
                <a:t>	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C451B0C-E19F-AB8F-83B0-6DA7B3C79522}"/>
                </a:ext>
              </a:extLst>
            </p:cNvPr>
            <p:cNvSpPr txBox="1"/>
            <p:nvPr/>
          </p:nvSpPr>
          <p:spPr>
            <a:xfrm>
              <a:off x="6343169" y="3239347"/>
              <a:ext cx="179578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- will product be accepted overseas?	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B998FB1-80C1-05D5-9F03-81081BF5B1AC}"/>
                </a:ext>
              </a:extLst>
            </p:cNvPr>
            <p:cNvSpPr txBox="1"/>
            <p:nvPr/>
          </p:nvSpPr>
          <p:spPr>
            <a:xfrm>
              <a:off x="6343168" y="4323007"/>
              <a:ext cx="179578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6-12 months	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6581249B-780D-E9B5-AC9B-C23DF3F58509}"/>
                </a:ext>
              </a:extLst>
            </p:cNvPr>
            <p:cNvSpPr txBox="1"/>
            <p:nvPr/>
          </p:nvSpPr>
          <p:spPr>
            <a:xfrm>
              <a:off x="6343167" y="5190216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unknown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C991C68-C3A8-CEB2-DD4C-CE4E08FD1DEA}"/>
                </a:ext>
              </a:extLst>
            </p:cNvPr>
            <p:cNvSpPr txBox="1"/>
            <p:nvPr/>
          </p:nvSpPr>
          <p:spPr>
            <a:xfrm>
              <a:off x="6393633" y="6009754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unknown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D66D7E6-6F63-B92D-ED6A-E1CBF9ED1491}"/>
                </a:ext>
              </a:extLst>
            </p:cNvPr>
            <p:cNvSpPr txBox="1"/>
            <p:nvPr/>
          </p:nvSpPr>
          <p:spPr>
            <a:xfrm>
              <a:off x="6706169" y="1469870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Possible factors	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C63A272B-86F3-473D-87FB-8C7D961B6C1E}"/>
                </a:ext>
              </a:extLst>
            </p:cNvPr>
            <p:cNvSpPr txBox="1"/>
            <p:nvPr/>
          </p:nvSpPr>
          <p:spPr>
            <a:xfrm>
              <a:off x="6706168" y="2905344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Business impact	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55D4A403-2382-8E27-E71E-135268FEDAD3}"/>
                </a:ext>
              </a:extLst>
            </p:cNvPr>
            <p:cNvSpPr txBox="1"/>
            <p:nvPr/>
          </p:nvSpPr>
          <p:spPr>
            <a:xfrm>
              <a:off x="6854521" y="4030692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Time frame	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67EABF5C-1472-3DBB-7E3E-7772EB1E3F02}"/>
                </a:ext>
              </a:extLst>
            </p:cNvPr>
            <p:cNvSpPr txBox="1"/>
            <p:nvPr/>
          </p:nvSpPr>
          <p:spPr>
            <a:xfrm>
              <a:off x="6706168" y="4738677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Type of impact	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609C632-7EE5-9958-16B2-AE986242E431}"/>
                </a:ext>
              </a:extLst>
            </p:cNvPr>
            <p:cNvSpPr txBox="1"/>
            <p:nvPr/>
          </p:nvSpPr>
          <p:spPr>
            <a:xfrm>
              <a:off x="6693174" y="5599357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Rate of impact	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36FBD94-82B1-A770-FE1D-54201E8D0C40}"/>
              </a:ext>
            </a:extLst>
          </p:cNvPr>
          <p:cNvGrpSpPr/>
          <p:nvPr/>
        </p:nvGrpSpPr>
        <p:grpSpPr>
          <a:xfrm>
            <a:off x="3692926" y="1706916"/>
            <a:ext cx="2153388" cy="4745854"/>
            <a:chOff x="3692926" y="1216403"/>
            <a:chExt cx="2073676" cy="5236367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FDE65A70-49D6-A0E7-A907-EB698F13A3FB}"/>
                </a:ext>
              </a:extLst>
            </p:cNvPr>
            <p:cNvSpPr/>
            <p:nvPr/>
          </p:nvSpPr>
          <p:spPr>
            <a:xfrm>
              <a:off x="3692926" y="1216403"/>
              <a:ext cx="2073676" cy="5236367"/>
            </a:xfrm>
            <a:prstGeom prst="roundRect">
              <a:avLst/>
            </a:prstGeom>
            <a:noFill/>
            <a:ln w="3175">
              <a:solidFill>
                <a:srgbClr val="E0311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latin typeface="Avenir Next" panose="020B0503020202020204" pitchFamily="34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550B7217-0B65-4AA7-F441-373FEED00B09}"/>
                </a:ext>
              </a:extLst>
            </p:cNvPr>
            <p:cNvGrpSpPr/>
            <p:nvPr/>
          </p:nvGrpSpPr>
          <p:grpSpPr>
            <a:xfrm>
              <a:off x="3808747" y="1467220"/>
              <a:ext cx="1830472" cy="4382759"/>
              <a:chOff x="1241200" y="1482017"/>
              <a:chExt cx="1830472" cy="4382759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532B578-4A51-1D7A-E09D-48D71297BF38}"/>
                  </a:ext>
                </a:extLst>
              </p:cNvPr>
              <p:cNvSpPr/>
              <p:nvPr/>
            </p:nvSpPr>
            <p:spPr>
              <a:xfrm>
                <a:off x="1252762" y="1482017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C345241-C104-8633-B18B-581651E8C480}"/>
                  </a:ext>
                </a:extLst>
              </p:cNvPr>
              <p:cNvSpPr/>
              <p:nvPr/>
            </p:nvSpPr>
            <p:spPr>
              <a:xfrm>
                <a:off x="1264325" y="2939988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CCB8F348-2730-7989-78AA-28D3B8205A63}"/>
                  </a:ext>
                </a:extLst>
              </p:cNvPr>
              <p:cNvSpPr/>
              <p:nvPr/>
            </p:nvSpPr>
            <p:spPr>
              <a:xfrm>
                <a:off x="1264324" y="4040819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CE64213-C383-2F22-59BC-5D451F7844C7}"/>
                  </a:ext>
                </a:extLst>
              </p:cNvPr>
              <p:cNvSpPr/>
              <p:nvPr/>
            </p:nvSpPr>
            <p:spPr>
              <a:xfrm>
                <a:off x="1241200" y="4782590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F81E8E27-8CBC-D42E-7193-B3224EC30D59}"/>
                  </a:ext>
                </a:extLst>
              </p:cNvPr>
              <p:cNvSpPr/>
              <p:nvPr/>
            </p:nvSpPr>
            <p:spPr>
              <a:xfrm>
                <a:off x="1264324" y="5625079"/>
                <a:ext cx="1807347" cy="239697"/>
              </a:xfrm>
              <a:prstGeom prst="rect">
                <a:avLst/>
              </a:prstGeom>
              <a:noFill/>
              <a:ln>
                <a:solidFill>
                  <a:srgbClr val="E0311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Avenir Next" panose="020B0503020202020204" pitchFamily="34" charset="0"/>
                </a:endParaRPr>
              </a:p>
            </p:txBody>
          </p:sp>
        </p:grp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2FFCFFA-E3CA-0A07-3285-D1E304E808D5}"/>
                </a:ext>
              </a:extLst>
            </p:cNvPr>
            <p:cNvSpPr txBox="1"/>
            <p:nvPr/>
          </p:nvSpPr>
          <p:spPr>
            <a:xfrm>
              <a:off x="3820309" y="1937982"/>
              <a:ext cx="1795785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current UK economic situation, currency inflation, interest rates, taxation level, </a:t>
              </a:r>
              <a:r>
                <a:rPr lang="en-US" sz="1000" dirty="0" err="1">
                  <a:latin typeface="Avenir Next" panose="020B0503020202020204" pitchFamily="34" charset="0"/>
                </a:rPr>
                <a:t>etc</a:t>
              </a:r>
              <a:r>
                <a:rPr lang="en-US" sz="1000" dirty="0">
                  <a:latin typeface="Avenir Next" panose="020B0503020202020204" pitchFamily="34" charset="0"/>
                </a:rPr>
                <a:t>		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66DAA4D-42DD-85CA-05F0-C35B77DF6CDD}"/>
                </a:ext>
              </a:extLst>
            </p:cNvPr>
            <p:cNvSpPr txBox="1"/>
            <p:nvPr/>
          </p:nvSpPr>
          <p:spPr>
            <a:xfrm>
              <a:off x="3831871" y="3239347"/>
              <a:ext cx="179578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eg - strength of overseas economies versus UK may affect price/profitability	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A41EDFA-0E10-3C3B-01A0-1FB8571D39BC}"/>
                </a:ext>
              </a:extLst>
            </p:cNvPr>
            <p:cNvSpPr txBox="1"/>
            <p:nvPr/>
          </p:nvSpPr>
          <p:spPr>
            <a:xfrm>
              <a:off x="3831870" y="4323061"/>
              <a:ext cx="17957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6-12 months (possibly longer)	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FDEBEC0-72EE-1458-3B6F-BEF1ACAAF9F0}"/>
                </a:ext>
              </a:extLst>
            </p:cNvPr>
            <p:cNvSpPr txBox="1"/>
            <p:nvPr/>
          </p:nvSpPr>
          <p:spPr>
            <a:xfrm>
              <a:off x="3808747" y="5190216"/>
              <a:ext cx="1795785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latin typeface="Avenir Next" panose="020B0503020202020204" pitchFamily="34" charset="0"/>
                </a:rPr>
                <a:t>unknown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75D83090-3872-8548-3471-FBA1E05F5C52}"/>
                </a:ext>
              </a:extLst>
            </p:cNvPr>
            <p:cNvSpPr txBox="1"/>
            <p:nvPr/>
          </p:nvSpPr>
          <p:spPr>
            <a:xfrm>
              <a:off x="4205847" y="1479910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Possible factors	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A4C00BE-007B-955B-5E6C-5CF6D080BCBB}"/>
                </a:ext>
              </a:extLst>
            </p:cNvPr>
            <p:cNvSpPr txBox="1"/>
            <p:nvPr/>
          </p:nvSpPr>
          <p:spPr>
            <a:xfrm>
              <a:off x="4205846" y="2896996"/>
              <a:ext cx="1196705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Business impact	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F94C70-83CF-3373-A725-32C6F5740E0F}"/>
                </a:ext>
              </a:extLst>
            </p:cNvPr>
            <p:cNvSpPr txBox="1"/>
            <p:nvPr/>
          </p:nvSpPr>
          <p:spPr>
            <a:xfrm>
              <a:off x="4354534" y="4032218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Time frame	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9E758D3-E7C8-23BA-34DA-EE4E8CEFF299}"/>
                </a:ext>
              </a:extLst>
            </p:cNvPr>
            <p:cNvSpPr txBox="1"/>
            <p:nvPr/>
          </p:nvSpPr>
          <p:spPr>
            <a:xfrm>
              <a:off x="4219653" y="4762560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Type of impact	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8CB2E426-E277-B6A5-926F-C49A90E186DD}"/>
                </a:ext>
              </a:extLst>
            </p:cNvPr>
            <p:cNvSpPr txBox="1"/>
            <p:nvPr/>
          </p:nvSpPr>
          <p:spPr>
            <a:xfrm>
              <a:off x="4219653" y="5593444"/>
              <a:ext cx="1196705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venir Next" panose="020B0503020202020204" pitchFamily="34" charset="0"/>
                </a:rPr>
                <a:t>Rate of impact	</a:t>
              </a: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2665D23A-7BC5-91BA-FF3D-3E77704554BE}"/>
              </a:ext>
            </a:extLst>
          </p:cNvPr>
          <p:cNvSpPr/>
          <p:nvPr/>
        </p:nvSpPr>
        <p:spPr>
          <a:xfrm>
            <a:off x="1241284" y="372081"/>
            <a:ext cx="1844893" cy="8064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D7C6C35-01AA-99A6-45FB-6063B3F72C16}"/>
              </a:ext>
            </a:extLst>
          </p:cNvPr>
          <p:cNvSpPr/>
          <p:nvPr/>
        </p:nvSpPr>
        <p:spPr>
          <a:xfrm>
            <a:off x="3808747" y="372081"/>
            <a:ext cx="1844893" cy="8064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E649D3A9-5804-4BD7-BF79-146D7EB0113D}"/>
              </a:ext>
            </a:extLst>
          </p:cNvPr>
          <p:cNvSpPr/>
          <p:nvPr/>
        </p:nvSpPr>
        <p:spPr>
          <a:xfrm>
            <a:off x="6377002" y="374669"/>
            <a:ext cx="1844893" cy="8064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9E0975E-C07F-2134-8C27-172FF35EEFED}"/>
              </a:ext>
            </a:extLst>
          </p:cNvPr>
          <p:cNvSpPr/>
          <p:nvPr/>
        </p:nvSpPr>
        <p:spPr>
          <a:xfrm>
            <a:off x="8925015" y="372081"/>
            <a:ext cx="1844893" cy="8064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817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224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Tayyba Mirza</dc:creator>
  <cp:lastModifiedBy>Tayyba Mirza</cp:lastModifiedBy>
  <cp:revision>7</cp:revision>
  <dcterms:created xsi:type="dcterms:W3CDTF">2023-01-17T07:43:14Z</dcterms:created>
  <dcterms:modified xsi:type="dcterms:W3CDTF">2023-05-26T19:29:52Z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2023-01-17T07:52:27Z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f30c346b-a6a6-48aa-9e22-2f15af906e80</vt:lpwstr>
  </property>
  <property fmtid="{D5CDD505-2E9C-101B-9397-08002B2CF9AE}" pid="8" name="MSIP_Label_defa4170-0d19-0005-0004-bc88714345d2_ContentBits">
    <vt:lpwstr>0</vt:lpwstr>
  </property>
</Properties>
</file>