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5F9"/>
    <a:srgbClr val="0C405E"/>
    <a:srgbClr val="E7D2AB"/>
    <a:srgbClr val="A68F73"/>
    <a:srgbClr val="E1922F"/>
    <a:srgbClr val="868B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642DD-8598-EBD0-9378-C07934D311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BC12AE-C9E8-30DD-3E22-428B61EBB3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73BE2-C0D5-47B5-A7C7-64C8967CC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2216-AD7D-4E23-8045-8606CA71549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30C22-F993-FF17-5C47-139AD80E8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5A4EF-4776-A649-6EFD-F027B937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B953-65B6-422D-AE8F-FD0B8510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8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6EE5F-95A4-16B8-EBF7-1C882177A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491CF-0E59-3FFF-329B-9A9240786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D912F-6718-AE09-962E-96C710F0D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2216-AD7D-4E23-8045-8606CA71549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A82A4-B562-57FB-B7A0-D39BA4453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E66A5-DECB-2755-62A2-F4A8BFEE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B953-65B6-422D-AE8F-FD0B8510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9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32EE89-1CD6-B793-A039-FA01BA2DF3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C928B-B9CF-A5A6-A26F-79B7586E9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2195E-2A6A-540A-1305-E9561F04B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2216-AD7D-4E23-8045-8606CA71549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551A9-E357-BE9F-F824-862AC452F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FC1-C146-BCA2-8F3F-BF282F8A8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B953-65B6-422D-AE8F-FD0B8510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1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9F37-C479-1CCA-E68A-5DAB5BCCF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D5429-7406-087D-E8CC-DCFD217B6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659D7-4C10-2406-5C73-BFA77A88E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2216-AD7D-4E23-8045-8606CA71549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5E618-7A28-D3E0-9453-AA3B31287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BED7F-C84B-6396-F7E2-128BB8ED2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B953-65B6-422D-AE8F-FD0B8510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2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D49FE-2A53-79B1-8F27-4CD5B6FF1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F72BCC-0227-B29B-3427-C1D80E490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5DCCC-0D11-A4D3-F2B4-4FD1B33BD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2216-AD7D-4E23-8045-8606CA71549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3D915-E3C9-4C82-38A2-ED2EFAD4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5AEFB-925F-5191-2D42-10A02B215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B953-65B6-422D-AE8F-FD0B8510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3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8206-3A9D-EFAB-593F-908B09A51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9451B-7533-38E1-7835-6B99D1E115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9E7340-AD69-4AB7-2F99-5AAE07F7C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B8953-A37D-A97E-83FC-3A6784DD7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2216-AD7D-4E23-8045-8606CA71549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5989BA-194A-DB9D-9596-09FA7AAFF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8A1423-FAEA-8A10-E9C1-BE24830E7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B953-65B6-422D-AE8F-FD0B8510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77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CD22B-F68B-1744-6409-9C0BFE1DA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728A9-05AB-AA67-3A3D-AB4F0939B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A976AC-7FC2-3828-D4E4-8AD19C09C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D09BB0-141F-CA1F-0EE5-DBBFC4452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2BC6B-1234-DA29-6500-FD6797FA6F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427C50-E383-5A9B-CCA2-7E9138547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2216-AD7D-4E23-8045-8606CA71549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74C8E1-E332-D2E2-F884-CA5E24C9F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2A0DD0-B266-484D-4792-305680CC3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B953-65B6-422D-AE8F-FD0B8510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5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57280-9721-12B6-83D7-1D5338B1E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867218-03F0-64E4-AFD5-9E5397BBB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2216-AD7D-4E23-8045-8606CA71549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134165-468D-1EB7-D4A5-110134DB9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064B04-942D-7393-45E4-05DAC4E1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B953-65B6-422D-AE8F-FD0B8510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8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786F8B-3294-BAEC-BA8F-26F864F20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2216-AD7D-4E23-8045-8606CA71549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7B6D17-AE02-918A-3E47-D62EBD227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AD27C-296E-B1AA-A788-AC42AB09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B953-65B6-422D-AE8F-FD0B8510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4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8CAB2-850F-3776-0A17-77593C5F4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A32AF-E6A5-F8D4-FE78-238C31E09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511535-C101-48B7-2883-7E9EA5BBA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D2625F-12C9-01FD-3B45-A6DEFD5F9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2216-AD7D-4E23-8045-8606CA71549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E0D2E-580F-EEC5-F988-69E1E3C07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E18C8-4D73-5F1D-AD07-9B26458A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B953-65B6-422D-AE8F-FD0B8510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9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22B1B-56A1-9823-9474-6B5DE86BD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A34EE1-DCBE-D8ED-75EA-2D17FF5ECB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BDFD9-EB4E-5777-CBBA-423D5C41B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4B3EF-A0CA-B7F0-7286-267B4238F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2216-AD7D-4E23-8045-8606CA71549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FFA71-14F3-B3CA-C918-EB1FD5F15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A7957-9E7A-FC21-2771-1EC08DA92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BB953-65B6-422D-AE8F-FD0B8510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3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2203FC-F084-FE59-70F9-874B7CF8C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033DB-48AA-7F3A-621A-2CDCF61D2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EE46D-1F28-68AC-ED80-7FA820A6E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12216-AD7D-4E23-8045-8606CA71549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3FA00-FE16-2B59-13CB-0EF8DA617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A4D8F-BDF8-C398-459E-9E4BE2278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BB953-65B6-422D-AE8F-FD0B85104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4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6664F74-4D46-E46F-27B5-5C3BE0FD4BE2}"/>
              </a:ext>
            </a:extLst>
          </p:cNvPr>
          <p:cNvGrpSpPr/>
          <p:nvPr/>
        </p:nvGrpSpPr>
        <p:grpSpPr>
          <a:xfrm>
            <a:off x="271312" y="868531"/>
            <a:ext cx="11649375" cy="5479002"/>
            <a:chOff x="322069" y="753122"/>
            <a:chExt cx="11649375" cy="5479002"/>
          </a:xfrm>
        </p:grpSpPr>
        <p:sp>
          <p:nvSpPr>
            <p:cNvPr id="4" name="Flowchart: Terminator 3">
              <a:extLst>
                <a:ext uri="{FF2B5EF4-FFF2-40B4-BE49-F238E27FC236}">
                  <a16:creationId xmlns:a16="http://schemas.microsoft.com/office/drawing/2014/main" id="{8091A7BE-8D82-EA7D-7E6F-E43586883B03}"/>
                </a:ext>
              </a:extLst>
            </p:cNvPr>
            <p:cNvSpPr/>
            <p:nvPr/>
          </p:nvSpPr>
          <p:spPr>
            <a:xfrm>
              <a:off x="322069" y="753122"/>
              <a:ext cx="2714625" cy="571500"/>
            </a:xfrm>
            <a:prstGeom prst="flowChartTerminator">
              <a:avLst/>
            </a:prstGeom>
            <a:solidFill>
              <a:srgbClr val="0C40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Avenir Next" panose="020B0503020202020204" pitchFamily="34" charset="0"/>
                </a:rPr>
                <a:t>POLITICLE</a:t>
              </a:r>
            </a:p>
          </p:txBody>
        </p:sp>
        <p:sp>
          <p:nvSpPr>
            <p:cNvPr id="5" name="Flowchart: Terminator 4">
              <a:extLst>
                <a:ext uri="{FF2B5EF4-FFF2-40B4-BE49-F238E27FC236}">
                  <a16:creationId xmlns:a16="http://schemas.microsoft.com/office/drawing/2014/main" id="{9D718736-573F-CF06-1426-0ECEBF40163B}"/>
                </a:ext>
              </a:extLst>
            </p:cNvPr>
            <p:cNvSpPr/>
            <p:nvPr/>
          </p:nvSpPr>
          <p:spPr>
            <a:xfrm>
              <a:off x="9256819" y="753122"/>
              <a:ext cx="2714625" cy="571500"/>
            </a:xfrm>
            <a:prstGeom prst="flowChartTerminator">
              <a:avLst/>
            </a:prstGeom>
            <a:solidFill>
              <a:srgbClr val="0C40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Avenir Next" panose="020B0503020202020204" pitchFamily="34" charset="0"/>
                </a:rPr>
                <a:t>TECHNOLOGY</a:t>
              </a:r>
            </a:p>
          </p:txBody>
        </p:sp>
        <p:sp>
          <p:nvSpPr>
            <p:cNvPr id="6" name="Flowchart: Terminator 5">
              <a:extLst>
                <a:ext uri="{FF2B5EF4-FFF2-40B4-BE49-F238E27FC236}">
                  <a16:creationId xmlns:a16="http://schemas.microsoft.com/office/drawing/2014/main" id="{C2B29A6B-198E-EA9C-B861-24E009B98FFB}"/>
                </a:ext>
              </a:extLst>
            </p:cNvPr>
            <p:cNvSpPr/>
            <p:nvPr/>
          </p:nvSpPr>
          <p:spPr>
            <a:xfrm>
              <a:off x="6278569" y="753122"/>
              <a:ext cx="2714625" cy="571500"/>
            </a:xfrm>
            <a:prstGeom prst="flowChartTerminator">
              <a:avLst/>
            </a:prstGeom>
            <a:solidFill>
              <a:srgbClr val="0C40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Avenir Next" panose="020B0503020202020204" pitchFamily="34" charset="0"/>
                </a:rPr>
                <a:t>SOCIAL</a:t>
              </a:r>
            </a:p>
          </p:txBody>
        </p:sp>
        <p:sp>
          <p:nvSpPr>
            <p:cNvPr id="7" name="Flowchart: Terminator 6">
              <a:extLst>
                <a:ext uri="{FF2B5EF4-FFF2-40B4-BE49-F238E27FC236}">
                  <a16:creationId xmlns:a16="http://schemas.microsoft.com/office/drawing/2014/main" id="{633EA5B8-CFCA-523D-CED2-AA42726BD6DD}"/>
                </a:ext>
              </a:extLst>
            </p:cNvPr>
            <p:cNvSpPr/>
            <p:nvPr/>
          </p:nvSpPr>
          <p:spPr>
            <a:xfrm>
              <a:off x="3300319" y="753122"/>
              <a:ext cx="2714625" cy="571500"/>
            </a:xfrm>
            <a:prstGeom prst="flowChartTerminator">
              <a:avLst/>
            </a:prstGeom>
            <a:solidFill>
              <a:srgbClr val="0C40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Avenir Next" panose="020B0503020202020204" pitchFamily="34" charset="0"/>
                </a:rPr>
                <a:t>ECONOMIC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C0A79506-0537-3ADB-4B05-9F525F498C7D}"/>
                </a:ext>
              </a:extLst>
            </p:cNvPr>
            <p:cNvSpPr/>
            <p:nvPr/>
          </p:nvSpPr>
          <p:spPr>
            <a:xfrm>
              <a:off x="322069" y="1552112"/>
              <a:ext cx="2714625" cy="4680012"/>
            </a:xfrm>
            <a:prstGeom prst="roundRect">
              <a:avLst/>
            </a:prstGeom>
            <a:solidFill>
              <a:srgbClr val="EAF5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chemeClr val="tx1"/>
                  </a:solidFill>
                  <a:effectLst/>
                  <a:latin typeface="Avenir Next" panose="020B0503020202020204" pitchFamily="34" charset="0"/>
                </a:rPr>
                <a:t>Government has passed legislation which requires further reductions of CO2, HC and NC emissions for vehicles until 2022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endParaRPr lang="en-US" sz="1100" b="0" i="0" dirty="0">
                <a:solidFill>
                  <a:schemeClr val="tx1"/>
                </a:solidFill>
                <a:effectLst/>
                <a:latin typeface="Avenir Next" panose="020B0503020202020204" pitchFamily="34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chemeClr val="tx1"/>
                  </a:solidFill>
                  <a:effectLst/>
                  <a:latin typeface="Avenir Next" panose="020B0503020202020204" pitchFamily="34" charset="0"/>
                </a:rPr>
                <a:t>New political forces, which are against tax reductions, may be elected in the next years’ elections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endParaRPr lang="en-US" sz="1100" b="0" i="0" dirty="0">
                <a:solidFill>
                  <a:schemeClr val="tx1"/>
                </a:solidFill>
                <a:effectLst/>
                <a:latin typeface="Avenir Next" panose="020B0503020202020204" pitchFamily="34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chemeClr val="tx1"/>
                  </a:solidFill>
                  <a:effectLst/>
                  <a:latin typeface="Avenir Next" panose="020B0503020202020204" pitchFamily="34" charset="0"/>
                </a:rPr>
                <a:t>Import restrictions will increase in 2022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endParaRPr lang="en-US" sz="1100" b="0" i="0" dirty="0">
                <a:solidFill>
                  <a:schemeClr val="tx1"/>
                </a:solidFill>
                <a:effectLst/>
                <a:latin typeface="Avenir Next" panose="020B0503020202020204" pitchFamily="34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chemeClr val="tx1"/>
                  </a:solidFill>
                  <a:effectLst/>
                  <a:latin typeface="Avenir Next" panose="020B0503020202020204" pitchFamily="34" charset="0"/>
                </a:rPr>
                <a:t>Government is increasing its funding to ‘specific’ industry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endParaRPr lang="en-US" sz="1100" b="0" i="0" dirty="0">
                <a:solidFill>
                  <a:schemeClr val="tx1"/>
                </a:solidFill>
                <a:effectLst/>
                <a:latin typeface="Avenir Next" panose="020B0503020202020204" pitchFamily="34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chemeClr val="tx1"/>
                  </a:solidFill>
                  <a:effectLst/>
                  <a:latin typeface="Avenir Next" panose="020B0503020202020204" pitchFamily="34" charset="0"/>
                </a:rPr>
                <a:t>Government is easing regulations for employment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endParaRPr lang="en-US" sz="1100" b="0" i="0" dirty="0">
                <a:solidFill>
                  <a:schemeClr val="tx1"/>
                </a:solidFill>
                <a:effectLst/>
                <a:latin typeface="Avenir Next" panose="020B0503020202020204" pitchFamily="34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chemeClr val="tx1"/>
                  </a:solidFill>
                  <a:effectLst/>
                  <a:latin typeface="Avenir Next" panose="020B0503020202020204" pitchFamily="34" charset="0"/>
                </a:rPr>
                <a:t>Increasing tensions between our government and our major export partner’s government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905CD31C-981F-7F3F-FCD5-A33BA7DA52C8}"/>
                </a:ext>
              </a:extLst>
            </p:cNvPr>
            <p:cNvSpPr/>
            <p:nvPr/>
          </p:nvSpPr>
          <p:spPr>
            <a:xfrm>
              <a:off x="3300318" y="1552112"/>
              <a:ext cx="2714625" cy="4680012"/>
            </a:xfrm>
            <a:prstGeom prst="roundRect">
              <a:avLst/>
            </a:prstGeom>
            <a:solidFill>
              <a:srgbClr val="EAF5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rgbClr val="222222"/>
                  </a:solidFill>
                  <a:effectLst/>
                  <a:latin typeface="Avenir Next" panose="020B0503020202020204" pitchFamily="34" charset="0"/>
                </a:rPr>
                <a:t>GDP will grow by 3% in 2022</a:t>
              </a:r>
            </a:p>
            <a:p>
              <a:pPr algn="l"/>
              <a:endParaRPr lang="en-US" sz="1100" b="0" i="0" dirty="0">
                <a:solidFill>
                  <a:srgbClr val="222222"/>
                </a:solidFill>
                <a:effectLst/>
                <a:latin typeface="Avenir Next" panose="020B0503020202020204" pitchFamily="34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rgbClr val="222222"/>
                  </a:solidFill>
                  <a:effectLst/>
                  <a:latin typeface="Avenir Next" panose="020B0503020202020204" pitchFamily="34" charset="0"/>
                </a:rPr>
                <a:t>Availability of credit for businesses will slightly grow in 2022. The same applies for the cost of credit in the 1 half of the year</a:t>
              </a:r>
            </a:p>
            <a:p>
              <a:pPr algn="l"/>
              <a:endParaRPr lang="en-US" sz="1100" b="0" i="0" dirty="0">
                <a:solidFill>
                  <a:srgbClr val="222222"/>
                </a:solidFill>
                <a:effectLst/>
                <a:latin typeface="Avenir Next" panose="020B0503020202020204" pitchFamily="34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rgbClr val="222222"/>
                  </a:solidFill>
                  <a:effectLst/>
                  <a:latin typeface="Avenir Next" panose="020B0503020202020204" pitchFamily="34" charset="0"/>
                </a:rPr>
                <a:t>Unemployment is expected to decrease to 7%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rgbClr val="222222"/>
                  </a:solidFill>
                  <a:effectLst/>
                  <a:latin typeface="Avenir Next" panose="020B0503020202020204" pitchFamily="34" charset="0"/>
                </a:rPr>
                <a:t>Inflation will fall to 3% or 2% in 2022</a:t>
              </a:r>
            </a:p>
            <a:p>
              <a:pPr algn="l"/>
              <a:endParaRPr lang="en-US" sz="1100" b="0" i="0" dirty="0">
                <a:solidFill>
                  <a:srgbClr val="222222"/>
                </a:solidFill>
                <a:effectLst/>
                <a:latin typeface="Avenir Next" panose="020B0503020202020204" pitchFamily="34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rgbClr val="222222"/>
                  </a:solidFill>
                  <a:effectLst/>
                  <a:latin typeface="Avenir Next" panose="020B0503020202020204" pitchFamily="34" charset="0"/>
                </a:rPr>
                <a:t>Corporate tax rate will decrease by 2% next year to 23%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rgbClr val="222222"/>
                  </a:solidFill>
                  <a:effectLst/>
                  <a:latin typeface="Avenir Next" panose="020B0503020202020204" pitchFamily="34" charset="0"/>
                </a:rPr>
                <a:t>Dollar exchange rates are expected to decrease compared to euro</a:t>
              </a:r>
            </a:p>
            <a:p>
              <a:pPr algn="l"/>
              <a:endParaRPr lang="en-US" sz="1100" b="0" i="0" dirty="0">
                <a:solidFill>
                  <a:srgbClr val="222222"/>
                </a:solidFill>
                <a:effectLst/>
                <a:latin typeface="Avenir Next" panose="020B0503020202020204" pitchFamily="34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rgbClr val="222222"/>
                  </a:solidFill>
                  <a:effectLst/>
                  <a:latin typeface="Avenir Next" panose="020B0503020202020204" pitchFamily="34" charset="0"/>
                </a:rPr>
                <a:t>Disposable income level will decrease</a:t>
              </a:r>
            </a:p>
            <a:p>
              <a:pPr algn="l"/>
              <a:endParaRPr lang="en-US" sz="1100" b="0" i="0" dirty="0">
                <a:solidFill>
                  <a:srgbClr val="222222"/>
                </a:solidFill>
                <a:effectLst/>
                <a:latin typeface="Avenir Next" panose="020B0503020202020204" pitchFamily="34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rgbClr val="222222"/>
                  </a:solidFill>
                  <a:effectLst/>
                  <a:latin typeface="Avenir Next" panose="020B0503020202020204" pitchFamily="34" charset="0"/>
                </a:rPr>
                <a:t>Metal and oil prices will increase by 5% and 6% respectively in 2022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261C130F-5730-308E-5C0C-B2C60A0BFE15}"/>
                </a:ext>
              </a:extLst>
            </p:cNvPr>
            <p:cNvSpPr/>
            <p:nvPr/>
          </p:nvSpPr>
          <p:spPr>
            <a:xfrm>
              <a:off x="6278569" y="1552112"/>
              <a:ext cx="2714625" cy="4680012"/>
            </a:xfrm>
            <a:prstGeom prst="roundRect">
              <a:avLst/>
            </a:prstGeom>
            <a:solidFill>
              <a:srgbClr val="EAF5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rgbClr val="222222"/>
                  </a:solidFill>
                  <a:effectLst/>
                  <a:latin typeface="Avenir Next" panose="020B0503020202020204" pitchFamily="34" charset="0"/>
                </a:rPr>
                <a:t>Positive attitude towards green vehicles</a:t>
              </a:r>
            </a:p>
            <a:p>
              <a:pPr algn="l"/>
              <a:endParaRPr lang="en-US" sz="1100" b="0" i="0" dirty="0">
                <a:solidFill>
                  <a:srgbClr val="222222"/>
                </a:solidFill>
                <a:effectLst/>
                <a:latin typeface="Avenir Next" panose="020B0503020202020204" pitchFamily="34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rgbClr val="222222"/>
                  </a:solidFill>
                  <a:effectLst/>
                  <a:latin typeface="Avenir Next" panose="020B0503020202020204" pitchFamily="34" charset="0"/>
                </a:rPr>
                <a:t>Number of individuals and companies buying through the Internet is 67% and 45% respectively and is expected to grow</a:t>
              </a:r>
            </a:p>
            <a:p>
              <a:pPr algn="l"/>
              <a:endParaRPr lang="en-US" sz="1100" b="0" i="0" dirty="0">
                <a:solidFill>
                  <a:srgbClr val="222222"/>
                </a:solidFill>
                <a:effectLst/>
                <a:latin typeface="Avenir Next" panose="020B0503020202020204" pitchFamily="34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rgbClr val="222222"/>
                  </a:solidFill>
                  <a:effectLst/>
                  <a:latin typeface="Avenir Next" panose="020B0503020202020204" pitchFamily="34" charset="0"/>
                </a:rPr>
                <a:t>Immigration is increasing</a:t>
              </a:r>
            </a:p>
            <a:p>
              <a:pPr algn="l"/>
              <a:endParaRPr lang="en-US" sz="1100" b="0" i="0" dirty="0">
                <a:solidFill>
                  <a:srgbClr val="222222"/>
                </a:solidFill>
                <a:effectLst/>
                <a:latin typeface="Avenir Next" panose="020B0503020202020204" pitchFamily="34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rgbClr val="222222"/>
                  </a:solidFill>
                  <a:effectLst/>
                  <a:latin typeface="Avenir Next" panose="020B0503020202020204" pitchFamily="34" charset="0"/>
                </a:rPr>
                <a:t>Increasing attitude toward jobs with shorter work hours</a:t>
              </a:r>
            </a:p>
            <a:p>
              <a:pPr algn="l"/>
              <a:endParaRPr lang="en-US" sz="1100" b="0" i="0" dirty="0">
                <a:solidFill>
                  <a:srgbClr val="222222"/>
                </a:solidFill>
                <a:effectLst/>
                <a:latin typeface="Avenir Next" panose="020B0503020202020204" pitchFamily="34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rgbClr val="222222"/>
                  </a:solidFill>
                  <a:effectLst/>
                  <a:latin typeface="Avenir Next" panose="020B0503020202020204" pitchFamily="34" charset="0"/>
                </a:rPr>
                <a:t>People tend to buy more domestic rather than foreign products</a:t>
              </a:r>
            </a:p>
            <a:p>
              <a:pPr algn="l"/>
              <a:endParaRPr lang="en-US" sz="1100" b="0" i="0" dirty="0">
                <a:solidFill>
                  <a:srgbClr val="222222"/>
                </a:solidFill>
                <a:effectLst/>
                <a:latin typeface="Avenir Next" panose="020B0503020202020204" pitchFamily="34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rgbClr val="222222"/>
                  </a:solidFill>
                  <a:effectLst/>
                  <a:latin typeface="Avenir Next" panose="020B0503020202020204" pitchFamily="34" charset="0"/>
                </a:rPr>
                <a:t>People change their eating habits and now tend to eat healthier food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BD50D5E4-F910-DD14-7FC2-3A3543CCC3E7}"/>
                </a:ext>
              </a:extLst>
            </p:cNvPr>
            <p:cNvSpPr/>
            <p:nvPr/>
          </p:nvSpPr>
          <p:spPr>
            <a:xfrm>
              <a:off x="9256818" y="1552112"/>
              <a:ext cx="2714625" cy="4680012"/>
            </a:xfrm>
            <a:prstGeom prst="roundRect">
              <a:avLst/>
            </a:prstGeom>
            <a:solidFill>
              <a:srgbClr val="EAF5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rgbClr val="222222"/>
                  </a:solidFill>
                  <a:effectLst/>
                  <a:latin typeface="Avenir Next" panose="020B0503020202020204" pitchFamily="34" charset="0"/>
                </a:rPr>
                <a:t>New machinery that could reduce production costs by 20% is in development</a:t>
              </a:r>
            </a:p>
            <a:p>
              <a:pPr algn="l"/>
              <a:endParaRPr lang="en-US" sz="1100" b="0" i="0" dirty="0">
                <a:solidFill>
                  <a:srgbClr val="222222"/>
                </a:solidFill>
                <a:effectLst/>
                <a:latin typeface="Avenir Next" panose="020B0503020202020204" pitchFamily="34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rgbClr val="222222"/>
                  </a:solidFill>
                  <a:effectLst/>
                  <a:latin typeface="Avenir Next" panose="020B0503020202020204" pitchFamily="34" charset="0"/>
                </a:rPr>
                <a:t>Country’s major telecom company announced its plans to expand its internet infrastructure and install new optic fiber cables</a:t>
              </a:r>
            </a:p>
            <a:p>
              <a:pPr algn="l"/>
              <a:endParaRPr lang="en-US" sz="1100" b="0" i="0" dirty="0">
                <a:solidFill>
                  <a:srgbClr val="222222"/>
                </a:solidFill>
                <a:effectLst/>
                <a:latin typeface="Avenir Next" panose="020B0503020202020204" pitchFamily="34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rgbClr val="222222"/>
                  </a:solidFill>
                  <a:effectLst/>
                  <a:latin typeface="Avenir Next" panose="020B0503020202020204" pitchFamily="34" charset="0"/>
                </a:rPr>
                <a:t>Driverless cars may be introduced in the near future</a:t>
              </a:r>
            </a:p>
            <a:p>
              <a:pPr algn="l"/>
              <a:endParaRPr lang="en-US" sz="1100" b="0" i="0" dirty="0">
                <a:solidFill>
                  <a:srgbClr val="222222"/>
                </a:solidFill>
                <a:effectLst/>
                <a:latin typeface="Avenir Next" panose="020B0503020202020204" pitchFamily="34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100" b="0" i="0" dirty="0">
                  <a:solidFill>
                    <a:srgbClr val="222222"/>
                  </a:solidFill>
                  <a:effectLst/>
                  <a:latin typeface="Avenir Next" panose="020B0503020202020204" pitchFamily="34" charset="0"/>
                </a:rPr>
                <a:t>New type of table will be introduced into the market next year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4987773-8DE6-BD71-0DDC-93F96A4FB451}"/>
              </a:ext>
            </a:extLst>
          </p:cNvPr>
          <p:cNvSpPr txBox="1"/>
          <p:nvPr/>
        </p:nvSpPr>
        <p:spPr>
          <a:xfrm>
            <a:off x="4755465" y="248857"/>
            <a:ext cx="3264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venir Next" panose="020B0503020202020204" pitchFamily="34" charset="0"/>
              </a:rPr>
              <a:t>PEST ANALYSIS</a:t>
            </a:r>
          </a:p>
        </p:txBody>
      </p:sp>
    </p:spTree>
    <p:extLst>
      <p:ext uri="{BB962C8B-B14F-4D97-AF65-F5344CB8AC3E}">
        <p14:creationId xmlns:p14="http://schemas.microsoft.com/office/powerpoint/2010/main" val="168908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285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Tayyba Mirza</dc:creator>
  <cp:lastModifiedBy>Tayyba Mirza</cp:lastModifiedBy>
  <cp:revision>3</cp:revision>
  <dcterms:created xsi:type="dcterms:W3CDTF">2023-01-17T07:59:15Z</dcterms:created>
  <dcterms:modified xsi:type="dcterms:W3CDTF">2023-02-23T11:00:22Z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2023-01-17T08:05:41Z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4d89e6e8-c994-47d2-993f-f569fc004e45</vt:lpwstr>
  </property>
  <property fmtid="{D5CDD505-2E9C-101B-9397-08002B2CF9AE}" pid="8" name="MSIP_Label_defa4170-0d19-0005-0004-bc88714345d2_ContentBits">
    <vt:lpwstr>0</vt:lpwstr>
  </property>
</Properties>
</file>