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2FF"/>
    <a:srgbClr val="34D1BF"/>
    <a:srgbClr val="FA7F6A"/>
    <a:srgbClr val="F72B09"/>
    <a:srgbClr val="FEE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50D1-2B11-8E09-FB9B-020057EB3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6352C-A0B6-41A4-8430-CA9AF5347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79CED-47E4-3DE4-97D0-E7C15ADA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6CB9-7132-D7D7-806A-5613DE46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BC14C-F1D8-3BDE-6C30-7393BE40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E857-3846-7F6B-4079-6E7687CE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B1159-5593-BD60-5B8A-DFE422CE4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2A97B-70D4-496F-B1AA-DE9039A62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59C33-28AB-C8C3-B7CF-AAAAF9C79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793FB-5925-A795-8BA3-96FA36C3D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6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DAE8D1-CA27-0C4F-8AE8-F6AA129F4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9FF76-D9A8-6D25-A59A-7F47CC80E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C2825-7D02-E5D8-727F-714DE6A1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90A0E-83EA-1D8C-D29B-0A3B12E70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E7824-042B-869D-E4C6-7ED6B45C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428A-44D8-4A4C-D555-38606EEC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D5AA-10EA-1676-24C3-43BDD1BCD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F3A8F-6032-BCA0-1B46-2D88D00D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E4844-16D1-39F7-71DD-4EF8246C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3BE1D-A7F3-D1D1-6864-E886C650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A10BF-814A-190A-E3E0-6C36C765A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F3250-2AF0-39F4-103D-16ADBEC1C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9F13E-D028-47D7-7412-8A8F82B9E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49FFB-955E-76D2-E20E-8CCB967C4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DE3C6-FB17-09F6-3EDF-3F101DC7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5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C306C-5A3D-7005-9C4A-4E943DA8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85FF5-147C-896F-6D33-E249B9090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B8E7D-B46C-0769-4B48-8AB5409C2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C1185-DD9A-B7E7-52A7-8C29A23F6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8C36F-03B5-BBD1-9A41-82D12B212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AB680-D10D-E478-40AC-B26582FA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2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AB79-1D51-8A0F-AD57-3A8E05A76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441CBF-F173-5BBD-AE8E-A0DECFBDB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36841-8A95-88B3-E069-47991A441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7A6A7-7DA5-A600-74DD-19E495EA1D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D7DCE-4910-2A16-A0B2-48935E9AFA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6E6DC0-C2BF-070E-E178-954526D56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B81815-49EF-346D-3074-C21E8B798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BB9DF2-7997-7357-C36B-D8D05926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8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70C0-3A46-B7EA-7F76-DC85F8CE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DFBD1-6350-EF22-A472-6D8961CC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614E4-8010-32B9-F24D-7EA83CCFF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543B9A-749C-E50A-8557-B55BE737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6CDAB5-31C2-7837-E46C-3882925D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76EC7-BD16-D421-81F4-571FC80A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385E1-2EC2-F562-39D9-39DB2EBE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2855-C44B-B3C5-9372-A706AD627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AA4AD-787B-0A5C-B882-112E5CAE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5D1D37-753F-A1B6-73F0-64D56895A5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6A5EB-43B1-C3A0-A4E8-82167C67E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6A009-5799-D54F-CC89-394CF7BB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575F-CD25-97AD-8618-A7F0434BA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4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F49F-71CB-2700-D027-639168D16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BC503-ABCD-53E5-EF3D-A9221D76FE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D360F-0D02-ED3E-45D0-8E791809D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86E471-88EE-67C8-469C-5739D400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197E8-9AF6-6579-36EF-8778BC6B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E22A-2B86-4659-B921-1F6F8C216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6B9035-F188-BD76-5B1E-BCFFECE52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AFE02-628B-42EC-A092-E84B53456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E6743-E8F6-8D1D-1F47-58ECC1067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7554-684B-48EB-8055-2B5E0FFBE90E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64032-AA7E-23BE-5852-A937950E4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17AD5-23C5-7502-19F2-AE56CF81A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830F9-519D-4247-B5C1-262D6257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7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D5B66D95-E078-1272-911C-C298DFAE7D51}"/>
              </a:ext>
            </a:extLst>
          </p:cNvPr>
          <p:cNvGrpSpPr/>
          <p:nvPr/>
        </p:nvGrpSpPr>
        <p:grpSpPr>
          <a:xfrm>
            <a:off x="1171113" y="932156"/>
            <a:ext cx="9849774" cy="5444971"/>
            <a:chOff x="630315" y="1038687"/>
            <a:chExt cx="9849774" cy="5444971"/>
          </a:xfrm>
          <a:solidFill>
            <a:srgbClr val="F5F2FF">
              <a:alpha val="98824"/>
            </a:srgb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A85FA63-17AD-8521-8CD9-A86636343AAE}"/>
                </a:ext>
              </a:extLst>
            </p:cNvPr>
            <p:cNvSpPr/>
            <p:nvPr/>
          </p:nvSpPr>
          <p:spPr>
            <a:xfrm>
              <a:off x="630315" y="1038687"/>
              <a:ext cx="4483223" cy="2539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solidFill>
                    <a:schemeClr val="bg1"/>
                  </a:solidFill>
                  <a:latin typeface="Avenir Next" panose="020B0503020202020204" pitchFamily="34" charset="0"/>
                </a:rPr>
                <a:t>P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69BBB7F-9CF5-C484-4824-E6B22D0CD685}"/>
                </a:ext>
              </a:extLst>
            </p:cNvPr>
            <p:cNvSpPr/>
            <p:nvPr/>
          </p:nvSpPr>
          <p:spPr>
            <a:xfrm>
              <a:off x="630315" y="3944644"/>
              <a:ext cx="4483223" cy="2539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solidFill>
                    <a:schemeClr val="bg1"/>
                  </a:solidFill>
                  <a:latin typeface="Avenir Next" panose="020B0503020202020204" pitchFamily="34" charset="0"/>
                </a:rPr>
                <a:t>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0C62861-E703-6A43-1B65-1066550D3209}"/>
                </a:ext>
              </a:extLst>
            </p:cNvPr>
            <p:cNvSpPr/>
            <p:nvPr/>
          </p:nvSpPr>
          <p:spPr>
            <a:xfrm>
              <a:off x="5996866" y="3944644"/>
              <a:ext cx="4483223" cy="2539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solidFill>
                    <a:schemeClr val="bg1"/>
                  </a:solidFill>
                  <a:latin typeface="Avenir Next" panose="020B0503020202020204" pitchFamily="34" charset="0"/>
                </a:rPr>
                <a:t>T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7337E6F-93F9-A084-0082-BD73982A7B05}"/>
                </a:ext>
              </a:extLst>
            </p:cNvPr>
            <p:cNvSpPr/>
            <p:nvPr/>
          </p:nvSpPr>
          <p:spPr>
            <a:xfrm>
              <a:off x="5996866" y="1038687"/>
              <a:ext cx="4483223" cy="25390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b="1" dirty="0">
                  <a:solidFill>
                    <a:schemeClr val="bg1"/>
                  </a:solidFill>
                  <a:latin typeface="Avenir Next" panose="020B0503020202020204" pitchFamily="34" charset="0"/>
                </a:rPr>
                <a:t>E</a:t>
              </a:r>
              <a:endParaRPr lang="en-US" sz="6600" b="1" dirty="0">
                <a:solidFill>
                  <a:schemeClr val="bg1"/>
                </a:solidFill>
                <a:latin typeface="Avenir Next" panose="020B0503020202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E3358E3-EE1A-069E-5828-D9D4B958FF49}"/>
              </a:ext>
            </a:extLst>
          </p:cNvPr>
          <p:cNvSpPr txBox="1"/>
          <p:nvPr/>
        </p:nvSpPr>
        <p:spPr>
          <a:xfrm>
            <a:off x="1353104" y="1109056"/>
            <a:ext cx="411923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Next" panose="020B0503020202020204" pitchFamily="34" charset="0"/>
              </a:rPr>
              <a:t>Political Factors</a:t>
            </a:r>
          </a:p>
          <a:p>
            <a:r>
              <a:rPr lang="en-US" sz="1200" dirty="0">
                <a:latin typeface="Avenir Next" panose="020B0503020202020204" pitchFamily="34" charset="0"/>
              </a:rPr>
              <a:t>Political factors include government regulations and legal issues and define both formal and informal rules under which the firm must operate. Some examples include:</a:t>
            </a:r>
          </a:p>
          <a:p>
            <a:endParaRPr lang="en-US" sz="12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Tax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Employment laws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Environmental regulations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Trade restrictions and tariffs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Political stability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06F785-EC50-FE9D-62C9-339D784C569A}"/>
              </a:ext>
            </a:extLst>
          </p:cNvPr>
          <p:cNvSpPr txBox="1"/>
          <p:nvPr/>
        </p:nvSpPr>
        <p:spPr>
          <a:xfrm>
            <a:off x="6715217" y="1109056"/>
            <a:ext cx="41281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Next" panose="020B0503020202020204" pitchFamily="34" charset="0"/>
              </a:rPr>
              <a:t>Economic Factors</a:t>
            </a:r>
          </a:p>
          <a:p>
            <a:r>
              <a:rPr lang="en-US" sz="1200" dirty="0">
                <a:latin typeface="Avenir Next" panose="020B0503020202020204" pitchFamily="34" charset="0"/>
              </a:rPr>
              <a:t>Economic factors affect the purchasing power of potential customers and the firm's cost of capital. The following are examples of factors in the macroeconomy:</a:t>
            </a:r>
          </a:p>
          <a:p>
            <a:endParaRPr lang="en-US" sz="12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Economic growth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Interest rates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Exchange rates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Inflation rate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64E57F-5E0F-A9C2-3C80-2E740AFEBDCD}"/>
              </a:ext>
            </a:extLst>
          </p:cNvPr>
          <p:cNvSpPr txBox="1"/>
          <p:nvPr/>
        </p:nvSpPr>
        <p:spPr>
          <a:xfrm>
            <a:off x="1353104" y="4030402"/>
            <a:ext cx="411923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Next" panose="020B0503020202020204" pitchFamily="34" charset="0"/>
              </a:rPr>
              <a:t>Social Factors</a:t>
            </a:r>
          </a:p>
          <a:p>
            <a:r>
              <a:rPr lang="en-US" sz="1200" dirty="0">
                <a:latin typeface="Avenir Next" panose="020B0503020202020204" pitchFamily="34" charset="0"/>
              </a:rPr>
              <a:t>Social factors include the demographic and cultural aspects of the external macroenvironment. These factors affect customer needs and the size of potential markets. Some social factors include:</a:t>
            </a:r>
          </a:p>
          <a:p>
            <a:endParaRPr lang="en-US" sz="12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Health consciousness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Population growth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Age distribution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Career attitudes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Emphasis on safety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0ADE95-1BEF-C86E-FCA3-CFADA4D818E8}"/>
              </a:ext>
            </a:extLst>
          </p:cNvPr>
          <p:cNvSpPr txBox="1"/>
          <p:nvPr/>
        </p:nvSpPr>
        <p:spPr>
          <a:xfrm>
            <a:off x="6715216" y="4030402"/>
            <a:ext cx="411923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Next" panose="020B0503020202020204" pitchFamily="34" charset="0"/>
              </a:rPr>
              <a:t>Technological Factors</a:t>
            </a:r>
          </a:p>
          <a:p>
            <a:r>
              <a:rPr lang="en-US" sz="1200" dirty="0">
                <a:latin typeface="Avenir Next" panose="020B0503020202020204" pitchFamily="34" charset="0"/>
              </a:rPr>
              <a:t>Technological factors can lower barriers to entry, reduce minimum efficient production levels, and influence outsourcing decisions. Some technological factors include:</a:t>
            </a:r>
          </a:p>
          <a:p>
            <a:endParaRPr lang="en-US" sz="1200" dirty="0">
              <a:latin typeface="Avenir Next" panose="020B0503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R&amp;D activity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Automation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Technology incentives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Rate of technological change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ABA86-0EB1-E0AD-6892-2EAD622BBCB2}"/>
              </a:ext>
            </a:extLst>
          </p:cNvPr>
          <p:cNvSpPr txBox="1"/>
          <p:nvPr/>
        </p:nvSpPr>
        <p:spPr>
          <a:xfrm>
            <a:off x="4409480" y="85770"/>
            <a:ext cx="36166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>
                <a:latin typeface="Avenir Next" panose="020B0503020202020204" pitchFamily="34" charset="0"/>
              </a:rPr>
              <a:t>PEST ANALYSIS</a:t>
            </a:r>
          </a:p>
        </p:txBody>
      </p:sp>
    </p:spTree>
    <p:extLst>
      <p:ext uri="{BB962C8B-B14F-4D97-AF65-F5344CB8AC3E}">
        <p14:creationId xmlns:p14="http://schemas.microsoft.com/office/powerpoint/2010/main" val="190039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3</cp:revision>
  <dcterms:created xsi:type="dcterms:W3CDTF">2023-01-17T04:58:36Z</dcterms:created>
  <dcterms:modified xsi:type="dcterms:W3CDTF">2023-02-23T11:02:33Z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2023-01-17T05:23:48Z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30f2aced-e4cf-4262-806f-65596cc56f90</vt:lpwstr>
  </property>
  <property fmtid="{D5CDD505-2E9C-101B-9397-08002B2CF9AE}" pid="8" name="MSIP_Label_defa4170-0d19-0005-0004-bc88714345d2_ContentBits">
    <vt:lpwstr>0</vt:lpwstr>
  </property>
</Properties>
</file>