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5B9"/>
    <a:srgbClr val="0071A8"/>
    <a:srgbClr val="FFCB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0921-E70C-4480-1D1C-4288B6824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1A4B4-856E-185E-2A24-31FD0A836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7B0B9-AD02-9E04-B1D3-8936F805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52CFD-5D8B-4083-98B3-58AB10C8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1A1D-2672-CA5A-E146-2E8A4894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CF806-B45D-F0D4-E53C-6B6EFBD4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6C3EF-340B-2021-CE5E-16DFEBF1D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69E42-6C78-DF83-8B0A-47E327E0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84CFB-995F-D337-2EF9-C2D9652B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41388-F145-30A5-FEE0-60394893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C4548-94F3-2562-5281-9C5F6190F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32FB8-D4E0-B366-45E7-DDF043375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C5A0E-284E-6221-318D-3CB05327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2323B-89F4-F911-425A-2ECAC4BE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14F29-1D76-FC1F-90CA-8CAF33F0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1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86518-76E1-9102-20F0-B50FDA3D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44D12-79E1-B8F4-C924-00FD3CF3D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73E92-ED0A-F7CD-3092-FE7A489E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2A83E-ACE7-6053-9564-FFCEE7B1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61D29-0658-A1AC-FF02-019C753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9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02AE-354C-5FCC-4B47-085EC9AC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F063D-7F90-91D1-9E7D-D94CC951C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4CED9-C7A0-B21E-1ED1-2EC3A2A3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5CBD-982B-B461-7CF0-A5C95D79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C6C57-3CE1-AA82-987D-B90626C6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3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9301C-3918-86E8-5899-4198DF81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8AC34-4E30-D55C-E397-F71681810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104E2-5D51-2849-7E58-A4E3831E4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12A4E-D0E5-68C5-2B4C-7EF30971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09BEF-2D1D-329E-B34D-F5BB8D8C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70349-5CF1-E6B8-6150-FB53800E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BBFC-5153-0B89-4922-8794F2BA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D5E0E-2E54-BAE8-73B3-79155831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FBBE-0A52-B8D5-A749-9297A79B4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82BB7-3D22-DA2D-5C4C-7AF02E164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A3436-91A6-85A4-DD5F-81F5638DB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DE305-631D-2384-3B3E-13717419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E2661-6B0F-55E7-E6CF-DE3C364B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AB477A-0FE6-1330-75F8-CF77F73A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5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7D29-F26F-1716-0E22-F5DB2149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E7A42-B197-5307-B430-98824351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64487-9947-4C56-30D1-32F0F03D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CCA84-057D-2B75-140F-CDD5F9DE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D14ECD-36E4-3C25-285A-579B81F9C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8D0F8-3025-1639-60E7-C27F019B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50B8B-9F7A-0E90-7672-730127E1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CC78-062B-D1B7-F6DC-FD30F2E6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F9E2C-6B30-4178-63F9-A0A1E2FA1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39191-100E-3FAC-6DF8-4A1A19C36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3B2AF-8670-F14C-9BCF-B416675CC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94667-4BD7-9654-E600-C18BDBE9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5BA2A-5E91-D64E-F237-228F52CB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8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445C-CB5C-8C88-2D0F-3E5328A2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C6EB3-8765-FE95-ED1C-9BE811C9D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3D6A9-F6E2-365B-9F92-4725A534C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21BED-E521-9B5C-7606-FB47914A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1BEC2-4DD7-AFD6-2F25-70A63ACB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1CFCD-CB4D-F5A6-A29B-0187077C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9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5763E-4C90-E2DA-157F-3C6A0E45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D71F1-DA46-4C92-6D4D-6C79C9C83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C3816-AF01-6D79-CE82-2F5B8B507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50B1-C7C8-4B31-85EE-989E87C1D3D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A583F-990D-9E9C-2484-44E5A1795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1E03A-994A-B1B0-151F-C68385A86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6C07-63E1-452C-818F-CB6825E8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5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B90542-7ECE-3C4D-6228-6B38533F6A32}"/>
              </a:ext>
            </a:extLst>
          </p:cNvPr>
          <p:cNvSpPr txBox="1"/>
          <p:nvPr/>
        </p:nvSpPr>
        <p:spPr>
          <a:xfrm>
            <a:off x="3902130" y="50342"/>
            <a:ext cx="4387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>
                <a:latin typeface="Avenir Next" panose="020B0503020202020204" pitchFamily="34" charset="0"/>
              </a:rPr>
              <a:t>PEST ANAYLSIS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40F6D87-C6AD-DBFA-8D2A-0B7FCEF65630}"/>
              </a:ext>
            </a:extLst>
          </p:cNvPr>
          <p:cNvGrpSpPr/>
          <p:nvPr/>
        </p:nvGrpSpPr>
        <p:grpSpPr>
          <a:xfrm>
            <a:off x="560243" y="1130282"/>
            <a:ext cx="11071513" cy="5149050"/>
            <a:chOff x="608512" y="1054781"/>
            <a:chExt cx="11071513" cy="514905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17ACF3-0E1F-6E8C-1CA0-FA677B0B7DFF}"/>
                </a:ext>
              </a:extLst>
            </p:cNvPr>
            <p:cNvGrpSpPr/>
            <p:nvPr/>
          </p:nvGrpSpPr>
          <p:grpSpPr>
            <a:xfrm>
              <a:off x="608512" y="1054783"/>
              <a:ext cx="5475348" cy="5149048"/>
              <a:chOff x="1042384" y="1004449"/>
              <a:chExt cx="5475349" cy="514904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599309C-0B59-3D8C-AC7B-73CC78025236}"/>
                  </a:ext>
                </a:extLst>
              </p:cNvPr>
              <p:cNvGrpSpPr/>
              <p:nvPr/>
            </p:nvGrpSpPr>
            <p:grpSpPr>
              <a:xfrm>
                <a:off x="1042384" y="1004449"/>
                <a:ext cx="5475349" cy="5149048"/>
                <a:chOff x="608118" y="854476"/>
                <a:chExt cx="9762300" cy="5149048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10A52B9C-0593-1CF4-B533-ED117538523B}"/>
                    </a:ext>
                  </a:extLst>
                </p:cNvPr>
                <p:cNvSpPr/>
                <p:nvPr/>
              </p:nvSpPr>
              <p:spPr>
                <a:xfrm rot="16200000">
                  <a:off x="-55486" y="1518082"/>
                  <a:ext cx="2423604" cy="1096392"/>
                </a:xfrm>
                <a:prstGeom prst="rect">
                  <a:avLst/>
                </a:prstGeom>
                <a:solidFill>
                  <a:srgbClr val="175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2E36E736-2C98-64E4-54AF-0BAC64BCE547}"/>
                    </a:ext>
                  </a:extLst>
                </p:cNvPr>
                <p:cNvSpPr/>
                <p:nvPr/>
              </p:nvSpPr>
              <p:spPr>
                <a:xfrm rot="16200000">
                  <a:off x="-55486" y="4243526"/>
                  <a:ext cx="2423604" cy="1096392"/>
                </a:xfrm>
                <a:prstGeom prst="rect">
                  <a:avLst/>
                </a:prstGeom>
                <a:solidFill>
                  <a:srgbClr val="1755B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0C9EAF2-39A1-1473-1009-2D708D662FA1}"/>
                    </a:ext>
                  </a:extLst>
                </p:cNvPr>
                <p:cNvSpPr/>
                <p:nvPr/>
              </p:nvSpPr>
              <p:spPr>
                <a:xfrm>
                  <a:off x="2159018" y="862727"/>
                  <a:ext cx="8211400" cy="2423604"/>
                </a:xfrm>
                <a:prstGeom prst="rect">
                  <a:avLst/>
                </a:prstGeom>
                <a:solidFill>
                  <a:srgbClr val="FFCB00">
                    <a:alpha val="8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7FDA67B0-B681-2A12-B101-C76A92BA0E83}"/>
                    </a:ext>
                  </a:extLst>
                </p:cNvPr>
                <p:cNvSpPr/>
                <p:nvPr/>
              </p:nvSpPr>
              <p:spPr>
                <a:xfrm>
                  <a:off x="2159018" y="3579918"/>
                  <a:ext cx="8211400" cy="2423604"/>
                </a:xfrm>
                <a:prstGeom prst="rect">
                  <a:avLst/>
                </a:prstGeom>
                <a:solidFill>
                  <a:srgbClr val="FFCB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2078B32B-60F7-871D-9978-89FAE7B8D530}"/>
                    </a:ext>
                  </a:extLst>
                </p:cNvPr>
                <p:cNvSpPr txBox="1"/>
                <p:nvPr/>
              </p:nvSpPr>
              <p:spPr>
                <a:xfrm>
                  <a:off x="608118" y="1558446"/>
                  <a:ext cx="86045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>
                      <a:solidFill>
                        <a:schemeClr val="bg1"/>
                      </a:solidFill>
                      <a:latin typeface="Avenir Next" panose="020B0503020202020204" pitchFamily="34" charset="0"/>
                    </a:rPr>
                    <a:t>P</a:t>
                  </a: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7F2ABEEB-5FC9-28F1-C222-4C8761C6FA56}"/>
                    </a:ext>
                  </a:extLst>
                </p:cNvPr>
                <p:cNvSpPr txBox="1"/>
                <p:nvPr/>
              </p:nvSpPr>
              <p:spPr>
                <a:xfrm>
                  <a:off x="639760" y="4191555"/>
                  <a:ext cx="86045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>
                      <a:solidFill>
                        <a:schemeClr val="bg1"/>
                      </a:solidFill>
                      <a:latin typeface="Avenir Next" panose="020B0503020202020204" pitchFamily="34" charset="0"/>
                    </a:rPr>
                    <a:t>E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AECFBC06-8BC9-3832-3151-86683D4786A4}"/>
                  </a:ext>
                </a:extLst>
              </p:cNvPr>
              <p:cNvGrpSpPr/>
              <p:nvPr/>
            </p:nvGrpSpPr>
            <p:grpSpPr>
              <a:xfrm>
                <a:off x="1889357" y="1271595"/>
                <a:ext cx="4542752" cy="1815882"/>
                <a:chOff x="2635977" y="1004449"/>
                <a:chExt cx="4493945" cy="1815882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D997B2D1-36B4-3D0A-4ADA-C631B82EE516}"/>
                    </a:ext>
                  </a:extLst>
                </p:cNvPr>
                <p:cNvSpPr txBox="1"/>
                <p:nvPr/>
              </p:nvSpPr>
              <p:spPr>
                <a:xfrm>
                  <a:off x="2635977" y="1004449"/>
                  <a:ext cx="2108930" cy="18158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Government stability and likely changes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Bureaucracy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Corruption level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Tax policy (rates and incentives)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Freedom of press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Regulation/de-regulation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Trade control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Import restrictions (quality and quantity)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Tariffs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Competition regulation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Government involvement in trade unions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63F74A2-D6BE-305B-6A44-41D22D0B69A5}"/>
                    </a:ext>
                  </a:extLst>
                </p:cNvPr>
                <p:cNvSpPr txBox="1"/>
                <p:nvPr/>
              </p:nvSpPr>
              <p:spPr>
                <a:xfrm>
                  <a:off x="5020993" y="1030091"/>
                  <a:ext cx="2108929" cy="169277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Environmental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Education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Anti-trust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Discrimination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Copyright, patents / Intellectual property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Consumer protection and e-commerce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Employment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Health and safety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Data protection law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Avenir Next" panose="020B0503020202020204" pitchFamily="34" charset="0"/>
                    </a:rPr>
                    <a:t>Laws regulating environment pollution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13B947E-CB98-B8EE-C90C-55592FE29D7D}"/>
                  </a:ext>
                </a:extLst>
              </p:cNvPr>
              <p:cNvGrpSpPr/>
              <p:nvPr/>
            </p:nvGrpSpPr>
            <p:grpSpPr>
              <a:xfrm>
                <a:off x="1929590" y="3970578"/>
                <a:ext cx="4345375" cy="1615827"/>
                <a:chOff x="2635976" y="1004449"/>
                <a:chExt cx="4461663" cy="1615827"/>
              </a:xfrm>
            </p:grpSpPr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136B8FF-D1F3-4AE0-0881-159FD05C70C7}"/>
                    </a:ext>
                  </a:extLst>
                </p:cNvPr>
                <p:cNvSpPr txBox="1"/>
                <p:nvPr/>
              </p:nvSpPr>
              <p:spPr>
                <a:xfrm>
                  <a:off x="2635976" y="1004449"/>
                  <a:ext cx="3704534" cy="161582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Growth rates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Inflation rate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 err="1">
                      <a:latin typeface="Avenir Next" panose="020B0503020202020204" pitchFamily="34" charset="0"/>
                    </a:rPr>
                    <a:t>Intereszt</a:t>
                  </a:r>
                  <a:r>
                    <a:rPr lang="en-US" sz="900" dirty="0">
                      <a:latin typeface="Avenir Next" panose="020B0503020202020204" pitchFamily="34" charset="0"/>
                    </a:rPr>
                    <a:t> rates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Exchange rates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Unemployment trends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Labor costs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Stage of business cycle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Credit availability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Trade flows and patterns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latin typeface="Avenir Next" panose="020B0503020202020204" pitchFamily="34" charset="0"/>
                    </a:rPr>
                    <a:t>Level of consumers’ disposable income</a:t>
                  </a:r>
                </a:p>
                <a:p>
                  <a:endParaRPr lang="en-US" sz="900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E244B835-96C1-AF8F-94A5-104E15D7F22B}"/>
                    </a:ext>
                  </a:extLst>
                </p:cNvPr>
                <p:cNvSpPr txBox="1"/>
                <p:nvPr/>
              </p:nvSpPr>
              <p:spPr>
                <a:xfrm>
                  <a:off x="5046895" y="1052234"/>
                  <a:ext cx="2050744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171450" marR="0" lvl="0" indent="-1714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venir Next" panose="020B0503020202020204" pitchFamily="34" charset="0"/>
                    </a:rPr>
                    <a:t>Monetary policies</a:t>
                  </a:r>
                </a:p>
                <a:p>
                  <a:pPr marL="171450" marR="0" lvl="0" indent="-1714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venir Next" panose="020B0503020202020204" pitchFamily="34" charset="0"/>
                    </a:rPr>
                    <a:t>Fiscal policies</a:t>
                  </a:r>
                </a:p>
                <a:p>
                  <a:pPr marL="171450" marR="0" lvl="0" indent="-1714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venir Next" panose="020B0503020202020204" pitchFamily="34" charset="0"/>
                    </a:rPr>
                    <a:t>Price fluctuations</a:t>
                  </a:r>
                </a:p>
                <a:p>
                  <a:pPr marL="171450" marR="0" lvl="0" indent="-1714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venir Next" panose="020B0503020202020204" pitchFamily="34" charset="0"/>
                    </a:rPr>
                    <a:t>Stock market trends</a:t>
                  </a:r>
                </a:p>
                <a:p>
                  <a:pPr marL="171450" marR="0" lvl="0" indent="-1714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venir Next" panose="020B0503020202020204" pitchFamily="34" charset="0"/>
                    </a:rPr>
                    <a:t>Weather</a:t>
                  </a:r>
                </a:p>
                <a:p>
                  <a:pPr marL="171450" marR="0" lvl="0" indent="-1714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venir Next" panose="020B0503020202020204" pitchFamily="34" charset="0"/>
                    </a:rPr>
                    <a:t>Climate change</a:t>
                  </a:r>
                  <a:endParaRPr lang="en-US" sz="800" dirty="0">
                    <a:latin typeface="Avenir Next" panose="020B0503020202020204" pitchFamily="34" charset="0"/>
                  </a:endParaRPr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7DB1B94-69F8-35CD-ED2B-E10F05391EAC}"/>
                </a:ext>
              </a:extLst>
            </p:cNvPr>
            <p:cNvGrpSpPr/>
            <p:nvPr/>
          </p:nvGrpSpPr>
          <p:grpSpPr>
            <a:xfrm>
              <a:off x="6261798" y="1054781"/>
              <a:ext cx="5418227" cy="5149048"/>
              <a:chOff x="852393" y="854476"/>
              <a:chExt cx="5418227" cy="514904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F4EA632-AE8C-BAD6-2AF5-59979B10862C}"/>
                  </a:ext>
                </a:extLst>
              </p:cNvPr>
              <p:cNvGrpSpPr/>
              <p:nvPr/>
            </p:nvGrpSpPr>
            <p:grpSpPr>
              <a:xfrm>
                <a:off x="852393" y="854476"/>
                <a:ext cx="5418227" cy="5149048"/>
                <a:chOff x="287111" y="854476"/>
                <a:chExt cx="9411073" cy="5149048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7821FCB1-BABF-12A0-20AD-56D167A3A6C9}"/>
                    </a:ext>
                  </a:extLst>
                </p:cNvPr>
                <p:cNvSpPr/>
                <p:nvPr/>
              </p:nvSpPr>
              <p:spPr>
                <a:xfrm rot="16200000">
                  <a:off x="-379097" y="1547643"/>
                  <a:ext cx="2423604" cy="1037269"/>
                </a:xfrm>
                <a:prstGeom prst="rect">
                  <a:avLst/>
                </a:prstGeom>
                <a:solidFill>
                  <a:srgbClr val="175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39BC8F7-169D-C2C7-7097-2916C70F6782}"/>
                    </a:ext>
                  </a:extLst>
                </p:cNvPr>
                <p:cNvSpPr/>
                <p:nvPr/>
              </p:nvSpPr>
              <p:spPr>
                <a:xfrm rot="16200000">
                  <a:off x="-376494" y="4243525"/>
                  <a:ext cx="2423604" cy="1096393"/>
                </a:xfrm>
                <a:prstGeom prst="rect">
                  <a:avLst/>
                </a:prstGeom>
                <a:solidFill>
                  <a:srgbClr val="1755B9">
                    <a:alpha val="9882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B6A6863-35D6-F29F-15D2-9F229E60E4B5}"/>
                    </a:ext>
                  </a:extLst>
                </p:cNvPr>
                <p:cNvSpPr/>
                <p:nvPr/>
              </p:nvSpPr>
              <p:spPr>
                <a:xfrm>
                  <a:off x="1687364" y="859815"/>
                  <a:ext cx="8010820" cy="2423604"/>
                </a:xfrm>
                <a:prstGeom prst="rect">
                  <a:avLst/>
                </a:prstGeom>
                <a:solidFill>
                  <a:srgbClr val="FFCB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EF2A174A-1533-FBFE-913D-47F94EB04B24}"/>
                    </a:ext>
                  </a:extLst>
                </p:cNvPr>
                <p:cNvSpPr/>
                <p:nvPr/>
              </p:nvSpPr>
              <p:spPr>
                <a:xfrm>
                  <a:off x="1688712" y="3574090"/>
                  <a:ext cx="7999424" cy="2423604"/>
                </a:xfrm>
                <a:prstGeom prst="rect">
                  <a:avLst/>
                </a:prstGeom>
                <a:solidFill>
                  <a:srgbClr val="FFCB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5ADFC6A-9726-988E-94DD-AF358074FD03}"/>
                    </a:ext>
                  </a:extLst>
                </p:cNvPr>
                <p:cNvSpPr txBox="1"/>
                <p:nvPr/>
              </p:nvSpPr>
              <p:spPr>
                <a:xfrm>
                  <a:off x="354297" y="1555513"/>
                  <a:ext cx="86045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>
                      <a:solidFill>
                        <a:schemeClr val="bg1"/>
                      </a:solidFill>
                      <a:latin typeface="Avenir Next" panose="020B0503020202020204" pitchFamily="34" charset="0"/>
                    </a:rPr>
                    <a:t>S</a:t>
                  </a: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FB14C87A-1629-59F8-396E-F84620ACEE47}"/>
                    </a:ext>
                  </a:extLst>
                </p:cNvPr>
                <p:cNvSpPr txBox="1"/>
                <p:nvPr/>
              </p:nvSpPr>
              <p:spPr>
                <a:xfrm>
                  <a:off x="340980" y="4191556"/>
                  <a:ext cx="86045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>
                      <a:solidFill>
                        <a:schemeClr val="bg1"/>
                      </a:solidFill>
                      <a:latin typeface="Avenir Next" panose="020B0503020202020204" pitchFamily="34" charset="0"/>
                    </a:rPr>
                    <a:t>T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1D5FAB4-4878-0CCE-7A19-8857719BAFA4}"/>
                  </a:ext>
                </a:extLst>
              </p:cNvPr>
              <p:cNvGrpSpPr/>
              <p:nvPr/>
            </p:nvGrpSpPr>
            <p:grpSpPr>
              <a:xfrm>
                <a:off x="1861144" y="1146167"/>
                <a:ext cx="4375950" cy="1692771"/>
                <a:chOff x="2556032" y="856469"/>
                <a:chExt cx="4375950" cy="1692771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A2031F7F-FA74-3F85-5DBD-F593A341055A}"/>
                    </a:ext>
                  </a:extLst>
                </p:cNvPr>
                <p:cNvSpPr txBox="1"/>
                <p:nvPr/>
              </p:nvSpPr>
              <p:spPr>
                <a:xfrm>
                  <a:off x="2556032" y="856469"/>
                  <a:ext cx="2397310" cy="169277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Health consciousness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Education level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Attitudes toward imported goods and services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Attitudes toward work, leisure, career and retirement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Attitudes toward product quality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Attitudes toward saving and investing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Emphasis on safety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Lifestyles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solidFill>
                        <a:srgbClr val="222222"/>
                      </a:solidFill>
                      <a:latin typeface="Avenir Next" panose="020B0503020202020204" pitchFamily="34" charset="0"/>
                    </a:rPr>
                    <a:t>Buying habits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solidFill>
                        <a:srgbClr val="222222"/>
                      </a:solidFill>
                      <a:latin typeface="Avenir Next" panose="020B0503020202020204" pitchFamily="34" charset="0"/>
                    </a:rPr>
                    <a:t>Religion and beliefs</a:t>
                  </a:r>
                </a:p>
                <a:p>
                  <a:endParaRPr lang="en-US" sz="800" dirty="0">
                    <a:latin typeface="Avenir Next" panose="020B0503020202020204" pitchFamily="34" charset="0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AA1C648-06F5-7DE7-27EB-D95E7C03DBB6}"/>
                    </a:ext>
                  </a:extLst>
                </p:cNvPr>
                <p:cNvSpPr txBox="1"/>
                <p:nvPr/>
              </p:nvSpPr>
              <p:spPr>
                <a:xfrm>
                  <a:off x="5022330" y="856469"/>
                  <a:ext cx="1909652" cy="169277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Attitudes toward green or ecological products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Attitudes toward and support for renewable energy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Population growth rate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Immigration and emigration rates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Age distribution and life expectancy rates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Sex distribution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Average disposable income level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Social classes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Family size and structure</a:t>
                  </a:r>
                </a:p>
                <a:p>
                  <a:pPr marL="171450" indent="-171450" algn="l">
                    <a:buFont typeface="Arial" panose="020B0604020202020204" pitchFamily="34" charset="0"/>
                    <a:buChar char="•"/>
                  </a:pPr>
                  <a:r>
                    <a:rPr lang="en-US" sz="800" b="0" i="0" dirty="0">
                      <a:solidFill>
                        <a:srgbClr val="222222"/>
                      </a:solidFill>
                      <a:effectLst/>
                      <a:latin typeface="Avenir Next" panose="020B0503020202020204" pitchFamily="34" charset="0"/>
                    </a:rPr>
                    <a:t>Minorities</a:t>
                  </a:r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7D78B51-EB70-C332-22D9-DD8D71993431}"/>
                  </a:ext>
                </a:extLst>
              </p:cNvPr>
              <p:cNvSpPr txBox="1"/>
              <p:nvPr/>
            </p:nvSpPr>
            <p:spPr>
              <a:xfrm>
                <a:off x="1867921" y="3820607"/>
                <a:ext cx="3271364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Basic infrastructure level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Rate of technological change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Spending on research &amp; development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Technology incentives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Legislation regarding technology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Technology level in your industry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Communication infrastructure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Access to newest technology</a:t>
                </a:r>
              </a:p>
              <a:p>
                <a:pPr marL="171450" indent="-171450" algn="l">
                  <a:buFont typeface="Arial" panose="020B0604020202020204" pitchFamily="34" charset="0"/>
                  <a:buChar char="•"/>
                </a:pPr>
                <a:r>
                  <a:rPr lang="en-US" sz="800" b="0" i="0" dirty="0">
                    <a:solidFill>
                      <a:srgbClr val="222222"/>
                    </a:solidFill>
                    <a:effectLst/>
                    <a:latin typeface="Avenir Next" panose="020B0503020202020204" pitchFamily="34" charset="0"/>
                  </a:rPr>
                  <a:t>Internet infrastructure and penetration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7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224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9</cp:revision>
  <dcterms:created xsi:type="dcterms:W3CDTF">2023-01-16T09:48:58Z</dcterms:created>
  <dcterms:modified xsi:type="dcterms:W3CDTF">2023-05-26T19:49:58Z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2023-01-16T10:35:28Z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cd0240a5-3020-41d6-ab02-ac9d901a789b</vt:lpwstr>
  </property>
  <property fmtid="{D5CDD505-2E9C-101B-9397-08002B2CF9AE}" pid="8" name="MSIP_Label_defa4170-0d19-0005-0004-bc88714345d2_ContentBits">
    <vt:lpwstr>0</vt:lpwstr>
  </property>
</Properties>
</file>