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311C"/>
    <a:srgbClr val="D05F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A22C2-4D92-5961-7AC1-DCAB3E5ADF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1D2FB8-7771-047A-7AF1-4BDE1EE6B3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2C1069-E1CC-2378-3D7A-82D13A93DEF3}"/>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5" name="Footer Placeholder 4">
            <a:extLst>
              <a:ext uri="{FF2B5EF4-FFF2-40B4-BE49-F238E27FC236}">
                <a16:creationId xmlns:a16="http://schemas.microsoft.com/office/drawing/2014/main" id="{DAA13FEC-C76B-7653-BF00-8D73FAE54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1ADF1-BFB2-96A1-C175-328EF31D4A0E}"/>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101793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A3B6B-0ECB-D347-C640-3C4444A819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FC331D-0436-1597-1E5D-47978881A3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280187-9B1E-9BD0-60CD-38D39A94B82A}"/>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5" name="Footer Placeholder 4">
            <a:extLst>
              <a:ext uri="{FF2B5EF4-FFF2-40B4-BE49-F238E27FC236}">
                <a16:creationId xmlns:a16="http://schemas.microsoft.com/office/drawing/2014/main" id="{2A034F3A-3366-A52D-D494-B2F8ECCAD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F446E-3E63-4E7C-7FCA-87ADB270CF3E}"/>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398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EE2BC-DFDE-D559-6A2A-795D4EE63C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1B1217-C832-8E45-B558-B2B6C27EB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92AF8-F571-663F-11B2-3BEA989BD195}"/>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5" name="Footer Placeholder 4">
            <a:extLst>
              <a:ext uri="{FF2B5EF4-FFF2-40B4-BE49-F238E27FC236}">
                <a16:creationId xmlns:a16="http://schemas.microsoft.com/office/drawing/2014/main" id="{08CB75C0-1E02-B847-563F-A05C4B566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B6809-ED2B-0907-5D2C-5F2747473547}"/>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389845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F401-8FD0-CACE-803B-747E79E638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01BE07-795B-B4C3-0008-05392A673A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438CE-7774-2362-DC90-819E27A71646}"/>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5" name="Footer Placeholder 4">
            <a:extLst>
              <a:ext uri="{FF2B5EF4-FFF2-40B4-BE49-F238E27FC236}">
                <a16:creationId xmlns:a16="http://schemas.microsoft.com/office/drawing/2014/main" id="{1F38E46C-8505-1E01-772F-B93412DC3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E9D16-7144-BE7C-0B79-C11539EABBB8}"/>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232890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AD98-4DD0-DB78-B5BE-D82EB5921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5CDE71-AF29-4502-6239-BC68DE14DE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1C36C-9789-63BF-0ACE-4C3FDC79E506}"/>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5" name="Footer Placeholder 4">
            <a:extLst>
              <a:ext uri="{FF2B5EF4-FFF2-40B4-BE49-F238E27FC236}">
                <a16:creationId xmlns:a16="http://schemas.microsoft.com/office/drawing/2014/main" id="{C3191846-98FA-7097-7C36-11C9C3C1F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095D1-DB82-2F74-F584-28A1ECEF0917}"/>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130732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E00E-D420-C027-E621-EEBEB46E02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340909-334C-7739-3603-BC7A2E954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EC7D66-F26B-182A-E68E-6F2FEAC13C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A10F0F-B0ED-044E-07D4-136BA301C7F5}"/>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6" name="Footer Placeholder 5">
            <a:extLst>
              <a:ext uri="{FF2B5EF4-FFF2-40B4-BE49-F238E27FC236}">
                <a16:creationId xmlns:a16="http://schemas.microsoft.com/office/drawing/2014/main" id="{4193BB78-5EE8-DA22-038D-8DBADCF7AA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FAC81-366E-77AD-733C-BFF0AAB0FC42}"/>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292487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807C-7BE6-8B0F-55F0-053BB05FDB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CF5C60-DB88-B97F-20BF-C1AEDE28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1DA29-3DAC-C94E-BA97-94A4DB030A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95389E-A907-B5E5-C6D1-032EF93F87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B1F1DE-C732-78A8-EDD4-784561EA64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49AF44-7B7D-2FDA-10DA-CC3786ACE39E}"/>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8" name="Footer Placeholder 7">
            <a:extLst>
              <a:ext uri="{FF2B5EF4-FFF2-40B4-BE49-F238E27FC236}">
                <a16:creationId xmlns:a16="http://schemas.microsoft.com/office/drawing/2014/main" id="{E1182067-F040-E99E-A305-AE052C084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CC01BC-D7F1-5F7C-F3B3-1D8DBF796AF8}"/>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276835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22364-245D-5B75-FAED-A3A1A04D4E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4FED30-2095-1E77-9F60-5C06B36A5283}"/>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4" name="Footer Placeholder 3">
            <a:extLst>
              <a:ext uri="{FF2B5EF4-FFF2-40B4-BE49-F238E27FC236}">
                <a16:creationId xmlns:a16="http://schemas.microsoft.com/office/drawing/2014/main" id="{AC980308-B1B5-19D1-4ABB-8CEF5B713D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301A4E-B2CC-1FF6-6F8F-04A8F0BCAB07}"/>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182898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66EAB8-037D-9469-E899-D14F8AAAA6F0}"/>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3" name="Footer Placeholder 2">
            <a:extLst>
              <a:ext uri="{FF2B5EF4-FFF2-40B4-BE49-F238E27FC236}">
                <a16:creationId xmlns:a16="http://schemas.microsoft.com/office/drawing/2014/main" id="{6BC13529-99EE-FC38-1F33-D2E4CEE538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FEC4B2-24EA-48C1-680F-DF334B7BF974}"/>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22944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E524-96CC-41E0-A33E-05CEDFF48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4B5599-7B4C-74B0-C786-AD984736C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728F56-4B45-36A6-352C-A94E2B1A5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504-9926-5B44-23CA-8307787EEBA0}"/>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6" name="Footer Placeholder 5">
            <a:extLst>
              <a:ext uri="{FF2B5EF4-FFF2-40B4-BE49-F238E27FC236}">
                <a16:creationId xmlns:a16="http://schemas.microsoft.com/office/drawing/2014/main" id="{B307E750-3E1C-7576-037A-BC9251E7A7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5D5B58-8171-71D7-C18C-83057BEB508B}"/>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264815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1375-4776-0685-9F98-E92ED4AD6D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3CA8A5-469D-0AA2-D7D8-8D81E9A3B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65B2C8-BE0E-B0A7-8327-8D3C5998C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D9565B-5AFA-4BB3-EEA7-431B1E1331A3}"/>
              </a:ext>
            </a:extLst>
          </p:cNvPr>
          <p:cNvSpPr>
            <a:spLocks noGrp="1"/>
          </p:cNvSpPr>
          <p:nvPr>
            <p:ph type="dt" sz="half" idx="10"/>
          </p:nvPr>
        </p:nvSpPr>
        <p:spPr/>
        <p:txBody>
          <a:bodyPr/>
          <a:lstStyle/>
          <a:p>
            <a:fld id="{8EF6B73E-1FF4-4F5A-A50D-F9720B709642}" type="datetimeFigureOut">
              <a:rPr lang="en-US" smtClean="0"/>
              <a:t>5/27/2023</a:t>
            </a:fld>
            <a:endParaRPr lang="en-US"/>
          </a:p>
        </p:txBody>
      </p:sp>
      <p:sp>
        <p:nvSpPr>
          <p:cNvPr id="6" name="Footer Placeholder 5">
            <a:extLst>
              <a:ext uri="{FF2B5EF4-FFF2-40B4-BE49-F238E27FC236}">
                <a16:creationId xmlns:a16="http://schemas.microsoft.com/office/drawing/2014/main" id="{2E6E39B2-DB40-CEEB-DA03-A522A6C89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CB5609-9DFE-3502-D7E3-B4BA3EA301E0}"/>
              </a:ext>
            </a:extLst>
          </p:cNvPr>
          <p:cNvSpPr>
            <a:spLocks noGrp="1"/>
          </p:cNvSpPr>
          <p:nvPr>
            <p:ph type="sldNum" sz="quarter" idx="12"/>
          </p:nvPr>
        </p:nvSpPr>
        <p:spPr/>
        <p:txBody>
          <a:bodyPr/>
          <a:lstStyle/>
          <a:p>
            <a:fld id="{8F73347A-47B2-4D66-9380-8B42FBB78B7E}" type="slidenum">
              <a:rPr lang="en-US" smtClean="0"/>
              <a:t>‹#›</a:t>
            </a:fld>
            <a:endParaRPr lang="en-US"/>
          </a:p>
        </p:txBody>
      </p:sp>
    </p:spTree>
    <p:extLst>
      <p:ext uri="{BB962C8B-B14F-4D97-AF65-F5344CB8AC3E}">
        <p14:creationId xmlns:p14="http://schemas.microsoft.com/office/powerpoint/2010/main" val="57848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E0021B-CBD5-FA46-8A38-3791564B0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9BB472-A621-3F34-9A97-145A321607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177C4-A57B-F7AE-3591-FDF2C9AFE9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6B73E-1FF4-4F5A-A50D-F9720B709642}" type="datetimeFigureOut">
              <a:rPr lang="en-US" smtClean="0"/>
              <a:t>5/27/2023</a:t>
            </a:fld>
            <a:endParaRPr lang="en-US"/>
          </a:p>
        </p:txBody>
      </p:sp>
      <p:sp>
        <p:nvSpPr>
          <p:cNvPr id="5" name="Footer Placeholder 4">
            <a:extLst>
              <a:ext uri="{FF2B5EF4-FFF2-40B4-BE49-F238E27FC236}">
                <a16:creationId xmlns:a16="http://schemas.microsoft.com/office/drawing/2014/main" id="{062B7101-FF75-EDFA-838E-A1724F67BB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61C44A-4AC0-1E8A-381A-C9441106B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3347A-47B2-4D66-9380-8B42FBB78B7E}" type="slidenum">
              <a:rPr lang="en-US" smtClean="0"/>
              <a:t>‹#›</a:t>
            </a:fld>
            <a:endParaRPr lang="en-US"/>
          </a:p>
        </p:txBody>
      </p:sp>
    </p:spTree>
    <p:extLst>
      <p:ext uri="{BB962C8B-B14F-4D97-AF65-F5344CB8AC3E}">
        <p14:creationId xmlns:p14="http://schemas.microsoft.com/office/powerpoint/2010/main" val="1574063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8F2E049-1BB7-3DE4-B6ED-68858BB350A6}"/>
              </a:ext>
            </a:extLst>
          </p:cNvPr>
          <p:cNvGrpSpPr/>
          <p:nvPr/>
        </p:nvGrpSpPr>
        <p:grpSpPr>
          <a:xfrm>
            <a:off x="597648" y="1015012"/>
            <a:ext cx="4917285" cy="5164588"/>
            <a:chOff x="-354363" y="870011"/>
            <a:chExt cx="13441559" cy="5164588"/>
          </a:xfrm>
        </p:grpSpPr>
        <p:grpSp>
          <p:nvGrpSpPr>
            <p:cNvPr id="10" name="Group 9">
              <a:extLst>
                <a:ext uri="{FF2B5EF4-FFF2-40B4-BE49-F238E27FC236}">
                  <a16:creationId xmlns:a16="http://schemas.microsoft.com/office/drawing/2014/main" id="{1910F1E9-6F8C-7357-3321-61C9A7936242}"/>
                </a:ext>
              </a:extLst>
            </p:cNvPr>
            <p:cNvGrpSpPr/>
            <p:nvPr/>
          </p:nvGrpSpPr>
          <p:grpSpPr>
            <a:xfrm>
              <a:off x="-342737" y="870011"/>
              <a:ext cx="13429933" cy="2413988"/>
              <a:chOff x="-342737" y="870011"/>
              <a:chExt cx="13429933" cy="2413988"/>
            </a:xfrm>
          </p:grpSpPr>
          <p:sp>
            <p:nvSpPr>
              <p:cNvPr id="2" name="Rectangle: Rounded Corners 1">
                <a:extLst>
                  <a:ext uri="{FF2B5EF4-FFF2-40B4-BE49-F238E27FC236}">
                    <a16:creationId xmlns:a16="http://schemas.microsoft.com/office/drawing/2014/main" id="{0747978F-DC94-22E9-3F87-2EB914B56A3C}"/>
                  </a:ext>
                </a:extLst>
              </p:cNvPr>
              <p:cNvSpPr/>
              <p:nvPr/>
            </p:nvSpPr>
            <p:spPr>
              <a:xfrm>
                <a:off x="1182211" y="870011"/>
                <a:ext cx="11904985" cy="2413988"/>
              </a:xfrm>
              <a:prstGeom prst="roundRect">
                <a:avLst/>
              </a:prstGeom>
              <a:noFill/>
              <a:ln w="3175">
                <a:solidFill>
                  <a:srgbClr val="E031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6" name="Rectangle 5">
                <a:extLst>
                  <a:ext uri="{FF2B5EF4-FFF2-40B4-BE49-F238E27FC236}">
                    <a16:creationId xmlns:a16="http://schemas.microsoft.com/office/drawing/2014/main" id="{73EB248B-1084-0363-5E12-7AA1E8114149}"/>
                  </a:ext>
                </a:extLst>
              </p:cNvPr>
              <p:cNvSpPr/>
              <p:nvPr/>
            </p:nvSpPr>
            <p:spPr>
              <a:xfrm>
                <a:off x="-342737" y="1645300"/>
                <a:ext cx="3049895" cy="552613"/>
              </a:xfrm>
              <a:prstGeom prst="rect">
                <a:avLst/>
              </a:prstGeom>
              <a:solidFill>
                <a:srgbClr val="E03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Next" panose="020B0503020202020204" pitchFamily="34" charset="0"/>
                </a:endParaRPr>
              </a:p>
            </p:txBody>
          </p:sp>
        </p:grpSp>
        <p:grpSp>
          <p:nvGrpSpPr>
            <p:cNvPr id="11" name="Group 10">
              <a:extLst>
                <a:ext uri="{FF2B5EF4-FFF2-40B4-BE49-F238E27FC236}">
                  <a16:creationId xmlns:a16="http://schemas.microsoft.com/office/drawing/2014/main" id="{B36C5042-DEA6-3CD4-E647-2431438295F2}"/>
                </a:ext>
              </a:extLst>
            </p:cNvPr>
            <p:cNvGrpSpPr/>
            <p:nvPr/>
          </p:nvGrpSpPr>
          <p:grpSpPr>
            <a:xfrm>
              <a:off x="-354363" y="3620611"/>
              <a:ext cx="13441559" cy="2413988"/>
              <a:chOff x="-354363" y="870011"/>
              <a:chExt cx="13441559" cy="2413988"/>
            </a:xfrm>
          </p:grpSpPr>
          <p:sp>
            <p:nvSpPr>
              <p:cNvPr id="12" name="Rectangle: Rounded Corners 11">
                <a:extLst>
                  <a:ext uri="{FF2B5EF4-FFF2-40B4-BE49-F238E27FC236}">
                    <a16:creationId xmlns:a16="http://schemas.microsoft.com/office/drawing/2014/main" id="{D4EF3AC6-F954-45BB-03B6-E9B467DE5831}"/>
                  </a:ext>
                </a:extLst>
              </p:cNvPr>
              <p:cNvSpPr/>
              <p:nvPr/>
            </p:nvSpPr>
            <p:spPr>
              <a:xfrm>
                <a:off x="1182211" y="870011"/>
                <a:ext cx="11904985" cy="2413988"/>
              </a:xfrm>
              <a:prstGeom prst="roundRect">
                <a:avLst/>
              </a:prstGeom>
              <a:noFill/>
              <a:ln w="3175">
                <a:solidFill>
                  <a:srgbClr val="E031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4" name="Rectangle 13">
                <a:extLst>
                  <a:ext uri="{FF2B5EF4-FFF2-40B4-BE49-F238E27FC236}">
                    <a16:creationId xmlns:a16="http://schemas.microsoft.com/office/drawing/2014/main" id="{30562E17-12FA-469B-219E-C138E94B2E1B}"/>
                  </a:ext>
                </a:extLst>
              </p:cNvPr>
              <p:cNvSpPr/>
              <p:nvPr/>
            </p:nvSpPr>
            <p:spPr>
              <a:xfrm>
                <a:off x="-354363" y="1727893"/>
                <a:ext cx="2980884" cy="552613"/>
              </a:xfrm>
              <a:prstGeom prst="rect">
                <a:avLst/>
              </a:prstGeom>
              <a:solidFill>
                <a:srgbClr val="E03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Next" panose="020B0503020202020204" pitchFamily="34" charset="0"/>
                </a:endParaRPr>
              </a:p>
            </p:txBody>
          </p:sp>
        </p:grpSp>
        <p:sp>
          <p:nvSpPr>
            <p:cNvPr id="19" name="TextBox 18">
              <a:extLst>
                <a:ext uri="{FF2B5EF4-FFF2-40B4-BE49-F238E27FC236}">
                  <a16:creationId xmlns:a16="http://schemas.microsoft.com/office/drawing/2014/main" id="{5E775FD3-410E-3805-84AA-70DEE8816FAE}"/>
                </a:ext>
              </a:extLst>
            </p:cNvPr>
            <p:cNvSpPr txBox="1"/>
            <p:nvPr/>
          </p:nvSpPr>
          <p:spPr>
            <a:xfrm>
              <a:off x="-182213" y="1746877"/>
              <a:ext cx="2889371" cy="369332"/>
            </a:xfrm>
            <a:prstGeom prst="rect">
              <a:avLst/>
            </a:prstGeom>
            <a:noFill/>
          </p:spPr>
          <p:txBody>
            <a:bodyPr wrap="square">
              <a:spAutoFit/>
            </a:bodyPr>
            <a:lstStyle/>
            <a:p>
              <a:r>
                <a:rPr lang="en-US" sz="1400" b="1" dirty="0">
                  <a:solidFill>
                    <a:schemeClr val="bg1"/>
                  </a:solidFill>
                  <a:latin typeface="Avenir Next" panose="020B0503020202020204" pitchFamily="34" charset="0"/>
                </a:rPr>
                <a:t>Political</a:t>
              </a:r>
              <a:r>
                <a:rPr lang="en-US" dirty="0">
                  <a:latin typeface="Avenir Next" panose="020B0503020202020204" pitchFamily="34" charset="0"/>
                </a:rPr>
                <a:t> </a:t>
              </a:r>
            </a:p>
          </p:txBody>
        </p:sp>
        <p:sp>
          <p:nvSpPr>
            <p:cNvPr id="20" name="TextBox 19">
              <a:extLst>
                <a:ext uri="{FF2B5EF4-FFF2-40B4-BE49-F238E27FC236}">
                  <a16:creationId xmlns:a16="http://schemas.microsoft.com/office/drawing/2014/main" id="{868E1750-6D6C-C3E3-A0BB-DD60C7AD312B}"/>
                </a:ext>
              </a:extLst>
            </p:cNvPr>
            <p:cNvSpPr txBox="1"/>
            <p:nvPr/>
          </p:nvSpPr>
          <p:spPr>
            <a:xfrm>
              <a:off x="-274101" y="4570133"/>
              <a:ext cx="2820361" cy="369332"/>
            </a:xfrm>
            <a:prstGeom prst="rect">
              <a:avLst/>
            </a:prstGeom>
            <a:noFill/>
          </p:spPr>
          <p:txBody>
            <a:bodyPr wrap="square">
              <a:spAutoFit/>
            </a:bodyPr>
            <a:lstStyle/>
            <a:p>
              <a:r>
                <a:rPr lang="en-US" sz="1400" b="1" dirty="0">
                  <a:solidFill>
                    <a:schemeClr val="bg1"/>
                  </a:solidFill>
                  <a:latin typeface="Avenir Next" panose="020B0503020202020204" pitchFamily="34" charset="0"/>
                </a:rPr>
                <a:t>Economic</a:t>
              </a:r>
              <a:r>
                <a:rPr lang="en-US" dirty="0">
                  <a:latin typeface="Avenir Next" panose="020B0503020202020204" pitchFamily="34" charset="0"/>
                </a:rPr>
                <a:t> </a:t>
              </a:r>
            </a:p>
          </p:txBody>
        </p:sp>
        <p:sp>
          <p:nvSpPr>
            <p:cNvPr id="22" name="TextBox 21">
              <a:extLst>
                <a:ext uri="{FF2B5EF4-FFF2-40B4-BE49-F238E27FC236}">
                  <a16:creationId xmlns:a16="http://schemas.microsoft.com/office/drawing/2014/main" id="{CC57D098-4EE0-2E05-CF58-D037EBA9CE71}"/>
                </a:ext>
              </a:extLst>
            </p:cNvPr>
            <p:cNvSpPr txBox="1"/>
            <p:nvPr/>
          </p:nvSpPr>
          <p:spPr>
            <a:xfrm>
              <a:off x="2638147" y="1010229"/>
              <a:ext cx="8620217" cy="2185214"/>
            </a:xfrm>
            <a:prstGeom prst="rect">
              <a:avLst/>
            </a:prstGeom>
            <a:noFill/>
          </p:spPr>
          <p:txBody>
            <a:bodyPr wrap="square" rtlCol="0">
              <a:spAutoFit/>
            </a:bodyPr>
            <a:lstStyle/>
            <a:p>
              <a:pPr marL="171450" indent="-171450">
                <a:buFont typeface="Arial" panose="020B0604020202020204" pitchFamily="34" charset="0"/>
                <a:buChar char="•"/>
              </a:pPr>
              <a:r>
                <a:rPr lang="en-US" sz="800" dirty="0">
                  <a:latin typeface="Avenir Next" panose="020B0503020202020204" pitchFamily="34" charset="0"/>
                </a:rPr>
                <a:t>When is the country's next local, state, or national election? How could this change government or regional policy?</a:t>
              </a:r>
            </a:p>
            <a:p>
              <a:pPr marL="171450" indent="-171450">
                <a:buFont typeface="Arial" panose="020B0604020202020204" pitchFamily="34" charset="0"/>
                <a:buChar char="•"/>
              </a:pPr>
              <a:r>
                <a:rPr lang="en-US" sz="800" dirty="0">
                  <a:latin typeface="Avenir Next" panose="020B0503020202020204" pitchFamily="34" charset="0"/>
                </a:rPr>
                <a:t>Who are the most likely contenders for power? What are their views on business policy, and on other policies that affect your organization?</a:t>
              </a:r>
            </a:p>
            <a:p>
              <a:pPr marL="171450" indent="-171450">
                <a:buFont typeface="Arial" panose="020B0604020202020204" pitchFamily="34" charset="0"/>
                <a:buChar char="•"/>
              </a:pPr>
              <a:r>
                <a:rPr lang="en-US" sz="800" dirty="0">
                  <a:latin typeface="Avenir Next" panose="020B0503020202020204" pitchFamily="34" charset="0"/>
                </a:rPr>
                <a:t>Depending on the country, how well developed are property rights and the rule of law, and how widespread are corruption and organized crime? How are these situations likely to change, and how is this likely to affect you?</a:t>
              </a:r>
            </a:p>
            <a:p>
              <a:pPr marL="171450" indent="-171450">
                <a:buFont typeface="Arial" panose="020B0604020202020204" pitchFamily="34" charset="0"/>
                <a:buChar char="•"/>
              </a:pPr>
              <a:r>
                <a:rPr lang="en-US" sz="800" dirty="0">
                  <a:latin typeface="Avenir Next" panose="020B0503020202020204" pitchFamily="34" charset="0"/>
                </a:rPr>
                <a:t>Could any pending legislation or taxation changes affect your business, either positively or negatively?</a:t>
              </a:r>
            </a:p>
            <a:p>
              <a:pPr marL="171450" indent="-171450">
                <a:buFont typeface="Arial" panose="020B0604020202020204" pitchFamily="34" charset="0"/>
                <a:buChar char="•"/>
              </a:pPr>
              <a:r>
                <a:rPr lang="en-US" sz="800" dirty="0">
                  <a:latin typeface="Avenir Next" panose="020B0503020202020204" pitchFamily="34" charset="0"/>
                </a:rPr>
                <a:t>How will business regulation, along with any planned changes to it, affect your business? And is there a trend towards regulation or deregulation?</a:t>
              </a:r>
            </a:p>
            <a:p>
              <a:pPr marL="171450" indent="-171450">
                <a:buFont typeface="Arial" panose="020B0604020202020204" pitchFamily="34" charset="0"/>
                <a:buChar char="•"/>
              </a:pPr>
              <a:r>
                <a:rPr lang="en-US" sz="800" dirty="0">
                  <a:latin typeface="Avenir Next" panose="020B0503020202020204" pitchFamily="34" charset="0"/>
                </a:rPr>
                <a:t>How does government approach corporate policy, What is the likely timescale of proposed legislative changes?</a:t>
              </a:r>
            </a:p>
            <a:p>
              <a:pPr marL="171450" indent="-171450">
                <a:buFont typeface="Arial" panose="020B0604020202020204" pitchFamily="34" charset="0"/>
                <a:buChar char="•"/>
              </a:pPr>
              <a:r>
                <a:rPr lang="en-US" sz="800" dirty="0">
                  <a:latin typeface="Avenir Next" panose="020B0503020202020204" pitchFamily="34" charset="0"/>
                </a:rPr>
                <a:t>Are there any other political factors that are likely to change?</a:t>
              </a:r>
            </a:p>
          </p:txBody>
        </p:sp>
        <p:sp>
          <p:nvSpPr>
            <p:cNvPr id="23" name="TextBox 22">
              <a:extLst>
                <a:ext uri="{FF2B5EF4-FFF2-40B4-BE49-F238E27FC236}">
                  <a16:creationId xmlns:a16="http://schemas.microsoft.com/office/drawing/2014/main" id="{9C88FCF5-046C-C106-9061-7FF668D6F91C}"/>
                </a:ext>
              </a:extLst>
            </p:cNvPr>
            <p:cNvSpPr txBox="1"/>
            <p:nvPr/>
          </p:nvSpPr>
          <p:spPr>
            <a:xfrm>
              <a:off x="2698813" y="3919070"/>
              <a:ext cx="7923592" cy="2062103"/>
            </a:xfrm>
            <a:prstGeom prst="rect">
              <a:avLst/>
            </a:prstGeom>
            <a:noFill/>
          </p:spPr>
          <p:txBody>
            <a:bodyPr wrap="square" rtlCol="0">
              <a:spAutoFit/>
            </a:bodyPr>
            <a:lstStyle/>
            <a:p>
              <a:pPr marL="171450" indent="-171450">
                <a:buFont typeface="Arial" panose="020B0604020202020204" pitchFamily="34" charset="0"/>
                <a:buChar char="•"/>
              </a:pPr>
              <a:r>
                <a:rPr lang="en-US" sz="800" dirty="0">
                  <a:latin typeface="Avenir Next" panose="020B0503020202020204" pitchFamily="34" charset="0"/>
                </a:rPr>
                <a:t>How stable is the current economy? Is it growing, stagnating, or declining?</a:t>
              </a:r>
            </a:p>
            <a:p>
              <a:pPr marL="171450" indent="-171450">
                <a:buFont typeface="Arial" panose="020B0604020202020204" pitchFamily="34" charset="0"/>
                <a:buChar char="•"/>
              </a:pPr>
              <a:r>
                <a:rPr lang="en-US" sz="800" dirty="0">
                  <a:latin typeface="Avenir Next" panose="020B0503020202020204" pitchFamily="34" charset="0"/>
                </a:rPr>
                <a:t>Are key exchange rates stable, or do they tend to vary significantly?</a:t>
              </a:r>
            </a:p>
            <a:p>
              <a:pPr marL="171450" indent="-171450">
                <a:buFont typeface="Arial" panose="020B0604020202020204" pitchFamily="34" charset="0"/>
                <a:buChar char="•"/>
              </a:pPr>
              <a:r>
                <a:rPr lang="en-US" sz="800" dirty="0">
                  <a:latin typeface="Avenir Next" panose="020B0503020202020204" pitchFamily="34" charset="0"/>
                </a:rPr>
                <a:t>Are customers' levels of disposable income rising or falling? How is this likely to change in the next few years?</a:t>
              </a:r>
            </a:p>
            <a:p>
              <a:pPr marL="171450" indent="-171450">
                <a:buFont typeface="Arial" panose="020B0604020202020204" pitchFamily="34" charset="0"/>
                <a:buChar char="•"/>
              </a:pPr>
              <a:r>
                <a:rPr lang="en-US" sz="800" dirty="0">
                  <a:latin typeface="Avenir Next" panose="020B0503020202020204" pitchFamily="34" charset="0"/>
                </a:rPr>
                <a:t>What is the unemployment rate? Will it be easy to build a skilled workforce? Or will it be expensive to hire skilled labor?</a:t>
              </a:r>
            </a:p>
            <a:p>
              <a:pPr marL="171450" indent="-171450">
                <a:buFont typeface="Arial" panose="020B0604020202020204" pitchFamily="34" charset="0"/>
                <a:buChar char="•"/>
              </a:pPr>
              <a:r>
                <a:rPr lang="en-US" sz="800" dirty="0">
                  <a:latin typeface="Avenir Next" panose="020B0503020202020204" pitchFamily="34" charset="0"/>
                </a:rPr>
                <a:t>Do consumers and businesses have easy access to credit? If not, how will this affect your organization?</a:t>
              </a:r>
            </a:p>
            <a:p>
              <a:pPr marL="171450" indent="-171450">
                <a:buFont typeface="Arial" panose="020B0604020202020204" pitchFamily="34" charset="0"/>
                <a:buChar char="•"/>
              </a:pPr>
              <a:r>
                <a:rPr lang="en-US" sz="800" dirty="0">
                  <a:latin typeface="Avenir Next" panose="020B0503020202020204" pitchFamily="34" charset="0"/>
                </a:rPr>
                <a:t>How is globalization affecting the economic environment?</a:t>
              </a:r>
            </a:p>
            <a:p>
              <a:pPr marL="171450" indent="-171450">
                <a:buFont typeface="Arial" panose="020B0604020202020204" pitchFamily="34" charset="0"/>
                <a:buChar char="•"/>
              </a:pPr>
              <a:r>
                <a:rPr lang="en-US" sz="800" dirty="0">
                  <a:latin typeface="Avenir Next" panose="020B0503020202020204" pitchFamily="34" charset="0"/>
                </a:rPr>
                <a:t>Are there any other economic factors that you should consider?</a:t>
              </a:r>
            </a:p>
          </p:txBody>
        </p:sp>
      </p:grpSp>
      <p:sp>
        <p:nvSpPr>
          <p:cNvPr id="25" name="TextBox 24">
            <a:extLst>
              <a:ext uri="{FF2B5EF4-FFF2-40B4-BE49-F238E27FC236}">
                <a16:creationId xmlns:a16="http://schemas.microsoft.com/office/drawing/2014/main" id="{95946EB9-6BBA-2437-886D-BCDD7D06FD44}"/>
              </a:ext>
            </a:extLst>
          </p:cNvPr>
          <p:cNvSpPr txBox="1"/>
          <p:nvPr/>
        </p:nvSpPr>
        <p:spPr>
          <a:xfrm>
            <a:off x="4108142" y="115625"/>
            <a:ext cx="3975716" cy="646331"/>
          </a:xfrm>
          <a:prstGeom prst="rect">
            <a:avLst/>
          </a:prstGeom>
          <a:noFill/>
        </p:spPr>
        <p:txBody>
          <a:bodyPr wrap="square" rtlCol="0">
            <a:spAutoFit/>
          </a:bodyPr>
          <a:lstStyle/>
          <a:p>
            <a:pPr algn="ctr"/>
            <a:r>
              <a:rPr lang="en-US" sz="3600" b="1" u="sng" dirty="0">
                <a:latin typeface="Avenir Next" panose="020B0503020202020204" pitchFamily="34" charset="0"/>
              </a:rPr>
              <a:t>PEST ANAYLSIS</a:t>
            </a:r>
          </a:p>
        </p:txBody>
      </p:sp>
      <p:grpSp>
        <p:nvGrpSpPr>
          <p:cNvPr id="3" name="Group 2">
            <a:extLst>
              <a:ext uri="{FF2B5EF4-FFF2-40B4-BE49-F238E27FC236}">
                <a16:creationId xmlns:a16="http://schemas.microsoft.com/office/drawing/2014/main" id="{5EEBEB7C-9B4C-2357-7FE6-BC1CA82CD34D}"/>
              </a:ext>
            </a:extLst>
          </p:cNvPr>
          <p:cNvGrpSpPr/>
          <p:nvPr/>
        </p:nvGrpSpPr>
        <p:grpSpPr>
          <a:xfrm>
            <a:off x="6272169" y="1016340"/>
            <a:ext cx="4952878" cy="5083784"/>
            <a:chOff x="-355658" y="870011"/>
            <a:chExt cx="12854399" cy="5083784"/>
          </a:xfrm>
        </p:grpSpPr>
        <p:grpSp>
          <p:nvGrpSpPr>
            <p:cNvPr id="4" name="Group 3">
              <a:extLst>
                <a:ext uri="{FF2B5EF4-FFF2-40B4-BE49-F238E27FC236}">
                  <a16:creationId xmlns:a16="http://schemas.microsoft.com/office/drawing/2014/main" id="{242E8062-DB18-9DE2-5443-7FD7FBF2AF9C}"/>
                </a:ext>
              </a:extLst>
            </p:cNvPr>
            <p:cNvGrpSpPr/>
            <p:nvPr/>
          </p:nvGrpSpPr>
          <p:grpSpPr>
            <a:xfrm>
              <a:off x="-259812" y="870011"/>
              <a:ext cx="12745150" cy="2325432"/>
              <a:chOff x="-259812" y="870011"/>
              <a:chExt cx="12745150" cy="2325432"/>
            </a:xfrm>
          </p:grpSpPr>
          <p:sp>
            <p:nvSpPr>
              <p:cNvPr id="17" name="Rectangle: Rounded Corners 16">
                <a:extLst>
                  <a:ext uri="{FF2B5EF4-FFF2-40B4-BE49-F238E27FC236}">
                    <a16:creationId xmlns:a16="http://schemas.microsoft.com/office/drawing/2014/main" id="{5A69F489-203A-9C95-8779-3C474778DB02}"/>
                  </a:ext>
                </a:extLst>
              </p:cNvPr>
              <p:cNvSpPr/>
              <p:nvPr/>
            </p:nvSpPr>
            <p:spPr>
              <a:xfrm>
                <a:off x="1182210" y="870011"/>
                <a:ext cx="11303128" cy="2325432"/>
              </a:xfrm>
              <a:prstGeom prst="roundRect">
                <a:avLst/>
              </a:prstGeom>
              <a:noFill/>
              <a:ln w="3175">
                <a:solidFill>
                  <a:srgbClr val="E031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8" name="Rectangle 17">
                <a:extLst>
                  <a:ext uri="{FF2B5EF4-FFF2-40B4-BE49-F238E27FC236}">
                    <a16:creationId xmlns:a16="http://schemas.microsoft.com/office/drawing/2014/main" id="{1AAA9D38-C255-8546-4414-4EE5DC9C4F43}"/>
                  </a:ext>
                </a:extLst>
              </p:cNvPr>
              <p:cNvSpPr/>
              <p:nvPr/>
            </p:nvSpPr>
            <p:spPr>
              <a:xfrm>
                <a:off x="-259812" y="1645300"/>
                <a:ext cx="2763315" cy="552613"/>
              </a:xfrm>
              <a:prstGeom prst="rect">
                <a:avLst/>
              </a:prstGeom>
              <a:solidFill>
                <a:srgbClr val="E0311C"/>
              </a:solidFill>
              <a:ln>
                <a:solidFill>
                  <a:srgbClr val="E031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grpSp>
        <p:grpSp>
          <p:nvGrpSpPr>
            <p:cNvPr id="5" name="Group 4">
              <a:extLst>
                <a:ext uri="{FF2B5EF4-FFF2-40B4-BE49-F238E27FC236}">
                  <a16:creationId xmlns:a16="http://schemas.microsoft.com/office/drawing/2014/main" id="{6791953C-F3B6-37F8-435A-290370943278}"/>
                </a:ext>
              </a:extLst>
            </p:cNvPr>
            <p:cNvGrpSpPr/>
            <p:nvPr/>
          </p:nvGrpSpPr>
          <p:grpSpPr>
            <a:xfrm>
              <a:off x="-259815" y="3633926"/>
              <a:ext cx="12758556" cy="2319869"/>
              <a:chOff x="-259815" y="870011"/>
              <a:chExt cx="12758556" cy="2319869"/>
            </a:xfrm>
          </p:grpSpPr>
          <p:sp>
            <p:nvSpPr>
              <p:cNvPr id="15" name="Rectangle: Rounded Corners 14">
                <a:extLst>
                  <a:ext uri="{FF2B5EF4-FFF2-40B4-BE49-F238E27FC236}">
                    <a16:creationId xmlns:a16="http://schemas.microsoft.com/office/drawing/2014/main" id="{8F83DDAE-CC2F-3C6C-EC4F-DC5FC8B33157}"/>
                  </a:ext>
                </a:extLst>
              </p:cNvPr>
              <p:cNvSpPr/>
              <p:nvPr/>
            </p:nvSpPr>
            <p:spPr>
              <a:xfrm>
                <a:off x="1182208" y="870011"/>
                <a:ext cx="11316533" cy="2319869"/>
              </a:xfrm>
              <a:prstGeom prst="roundRect">
                <a:avLst/>
              </a:prstGeom>
              <a:noFill/>
              <a:ln w="3175">
                <a:solidFill>
                  <a:srgbClr val="E031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6" name="Rectangle 15">
                <a:extLst>
                  <a:ext uri="{FF2B5EF4-FFF2-40B4-BE49-F238E27FC236}">
                    <a16:creationId xmlns:a16="http://schemas.microsoft.com/office/drawing/2014/main" id="{1A6AA5CD-FF28-3F8A-B227-0512F538ACA9}"/>
                  </a:ext>
                </a:extLst>
              </p:cNvPr>
              <p:cNvSpPr/>
              <p:nvPr/>
            </p:nvSpPr>
            <p:spPr>
              <a:xfrm>
                <a:off x="-259815" y="1709714"/>
                <a:ext cx="2845803" cy="552613"/>
              </a:xfrm>
              <a:prstGeom prst="rect">
                <a:avLst/>
              </a:prstGeom>
              <a:solidFill>
                <a:srgbClr val="E0311C"/>
              </a:solidFill>
              <a:ln>
                <a:solidFill>
                  <a:srgbClr val="E031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Next" panose="020B0503020202020204" pitchFamily="34" charset="0"/>
                </a:endParaRPr>
              </a:p>
            </p:txBody>
          </p:sp>
        </p:grpSp>
        <p:sp>
          <p:nvSpPr>
            <p:cNvPr id="7" name="TextBox 6">
              <a:extLst>
                <a:ext uri="{FF2B5EF4-FFF2-40B4-BE49-F238E27FC236}">
                  <a16:creationId xmlns:a16="http://schemas.microsoft.com/office/drawing/2014/main" id="{74AAF3C6-1D7E-21AA-3291-65BD6F753F4C}"/>
                </a:ext>
              </a:extLst>
            </p:cNvPr>
            <p:cNvSpPr txBox="1"/>
            <p:nvPr/>
          </p:nvSpPr>
          <p:spPr>
            <a:xfrm>
              <a:off x="230318" y="1721366"/>
              <a:ext cx="2355673" cy="369332"/>
            </a:xfrm>
            <a:prstGeom prst="rect">
              <a:avLst/>
            </a:prstGeom>
            <a:noFill/>
            <a:ln>
              <a:noFill/>
            </a:ln>
          </p:spPr>
          <p:txBody>
            <a:bodyPr wrap="square">
              <a:spAutoFit/>
            </a:bodyPr>
            <a:lstStyle/>
            <a:p>
              <a:r>
                <a:rPr lang="en-US" sz="1400" b="1" dirty="0">
                  <a:solidFill>
                    <a:schemeClr val="bg1"/>
                  </a:solidFill>
                  <a:latin typeface="Avenir Next" panose="020B0503020202020204" pitchFamily="34" charset="0"/>
                </a:rPr>
                <a:t>Social</a:t>
              </a:r>
              <a:r>
                <a:rPr lang="en-US" dirty="0">
                  <a:latin typeface="Avenir Next" panose="020B0503020202020204" pitchFamily="34" charset="0"/>
                </a:rPr>
                <a:t> </a:t>
              </a:r>
            </a:p>
          </p:txBody>
        </p:sp>
        <p:sp>
          <p:nvSpPr>
            <p:cNvPr id="8" name="TextBox 7">
              <a:extLst>
                <a:ext uri="{FF2B5EF4-FFF2-40B4-BE49-F238E27FC236}">
                  <a16:creationId xmlns:a16="http://schemas.microsoft.com/office/drawing/2014/main" id="{968BA6E7-7E23-99D2-CFB7-ADCA6926347A}"/>
                </a:ext>
              </a:extLst>
            </p:cNvPr>
            <p:cNvSpPr txBox="1"/>
            <p:nvPr/>
          </p:nvSpPr>
          <p:spPr>
            <a:xfrm>
              <a:off x="-355658" y="4605830"/>
              <a:ext cx="3156981" cy="307777"/>
            </a:xfrm>
            <a:prstGeom prst="rect">
              <a:avLst/>
            </a:prstGeom>
            <a:noFill/>
            <a:ln>
              <a:noFill/>
            </a:ln>
          </p:spPr>
          <p:txBody>
            <a:bodyPr wrap="square">
              <a:spAutoFit/>
            </a:bodyPr>
            <a:lstStyle/>
            <a:p>
              <a:r>
                <a:rPr lang="en-US" sz="1400" b="1" dirty="0">
                  <a:solidFill>
                    <a:schemeClr val="bg1"/>
                  </a:solidFill>
                  <a:latin typeface="Avenir Next" panose="020B0503020202020204" pitchFamily="34" charset="0"/>
                </a:rPr>
                <a:t>Technology</a:t>
              </a:r>
              <a:endParaRPr lang="en-US" sz="1400" dirty="0">
                <a:latin typeface="Avenir Next" panose="020B0503020202020204" pitchFamily="34" charset="0"/>
              </a:endParaRPr>
            </a:p>
          </p:txBody>
        </p:sp>
        <p:sp>
          <p:nvSpPr>
            <p:cNvPr id="9" name="TextBox 8">
              <a:extLst>
                <a:ext uri="{FF2B5EF4-FFF2-40B4-BE49-F238E27FC236}">
                  <a16:creationId xmlns:a16="http://schemas.microsoft.com/office/drawing/2014/main" id="{68F8B4BA-6190-7608-2A72-5C9AB21906DE}"/>
                </a:ext>
              </a:extLst>
            </p:cNvPr>
            <p:cNvSpPr txBox="1"/>
            <p:nvPr/>
          </p:nvSpPr>
          <p:spPr>
            <a:xfrm>
              <a:off x="2897166" y="3918336"/>
              <a:ext cx="8620217" cy="1815882"/>
            </a:xfrm>
            <a:prstGeom prst="rect">
              <a:avLst/>
            </a:prstGeom>
            <a:noFill/>
            <a:ln>
              <a:noFill/>
            </a:ln>
          </p:spPr>
          <p:txBody>
            <a:bodyPr wrap="square" rtlCol="0">
              <a:spAutoFit/>
            </a:bodyPr>
            <a:lstStyle/>
            <a:p>
              <a:pPr marL="171450" indent="-171450">
                <a:buFont typeface="Arial" panose="020B0604020202020204" pitchFamily="34" charset="0"/>
                <a:buChar char="•"/>
              </a:pPr>
              <a:r>
                <a:rPr lang="en-US" sz="800" dirty="0">
                  <a:latin typeface="Avenir Next" panose="020B0503020202020204" pitchFamily="34" charset="0"/>
                </a:rPr>
                <a:t>Are there any new technologies that you could be using?</a:t>
              </a:r>
            </a:p>
            <a:p>
              <a:pPr marL="171450" indent="-171450">
                <a:buFont typeface="Arial" panose="020B0604020202020204" pitchFamily="34" charset="0"/>
                <a:buChar char="•"/>
              </a:pPr>
              <a:r>
                <a:rPr lang="en-US" sz="800" dirty="0">
                  <a:latin typeface="Avenir Next" panose="020B0503020202020204" pitchFamily="34" charset="0"/>
                </a:rPr>
                <a:t>Are there any new technologies on the horizon that could radically affect your work or your industry?</a:t>
              </a:r>
            </a:p>
            <a:p>
              <a:pPr marL="171450" indent="-171450">
                <a:buFont typeface="Arial" panose="020B0604020202020204" pitchFamily="34" charset="0"/>
                <a:buChar char="•"/>
              </a:pPr>
              <a:r>
                <a:rPr lang="en-US" sz="800" dirty="0">
                  <a:latin typeface="Avenir Next" panose="020B0503020202020204" pitchFamily="34" charset="0"/>
                </a:rPr>
                <a:t>Do any of your competitors have access to new technologies that could redefine their products?</a:t>
              </a:r>
            </a:p>
            <a:p>
              <a:pPr marL="171450" indent="-171450">
                <a:buFont typeface="Arial" panose="020B0604020202020204" pitchFamily="34" charset="0"/>
                <a:buChar char="•"/>
              </a:pPr>
              <a:r>
                <a:rPr lang="en-US" sz="800" dirty="0">
                  <a:latin typeface="Avenir Next" panose="020B0503020202020204" pitchFamily="34" charset="0"/>
                </a:rPr>
                <a:t>In which areas do governments and educational institutions focus their research? Is there anything you can do to take advantage of this?</a:t>
              </a:r>
            </a:p>
            <a:p>
              <a:pPr marL="171450" indent="-171450">
                <a:buFont typeface="Arial" panose="020B0604020202020204" pitchFamily="34" charset="0"/>
                <a:buChar char="•"/>
              </a:pPr>
              <a:r>
                <a:rPr lang="en-US" sz="800" dirty="0">
                  <a:latin typeface="Avenir Next" panose="020B0503020202020204" pitchFamily="34" charset="0"/>
                </a:rPr>
                <a:t>How have infrastructure changes affected work patterns (for example, levels of remote working)?</a:t>
              </a:r>
            </a:p>
            <a:p>
              <a:pPr marL="171450" indent="-171450">
                <a:buFont typeface="Arial" panose="020B0604020202020204" pitchFamily="34" charset="0"/>
                <a:buChar char="•"/>
              </a:pPr>
              <a:r>
                <a:rPr lang="en-US" sz="800" dirty="0">
                  <a:latin typeface="Avenir Next" panose="020B0503020202020204" pitchFamily="34" charset="0"/>
                </a:rPr>
                <a:t>Are there existing technological hubs that you could work with or learn from?</a:t>
              </a:r>
            </a:p>
            <a:p>
              <a:pPr marL="171450" indent="-171450">
                <a:buFont typeface="Arial" panose="020B0604020202020204" pitchFamily="34" charset="0"/>
                <a:buChar char="•"/>
              </a:pPr>
              <a:r>
                <a:rPr lang="en-US" sz="800" dirty="0">
                  <a:latin typeface="Avenir Next" panose="020B0503020202020204" pitchFamily="34" charset="0"/>
                </a:rPr>
                <a:t>Are there any other technological factors that you should consider?</a:t>
              </a:r>
            </a:p>
          </p:txBody>
        </p:sp>
        <p:sp>
          <p:nvSpPr>
            <p:cNvPr id="13" name="TextBox 12">
              <a:extLst>
                <a:ext uri="{FF2B5EF4-FFF2-40B4-BE49-F238E27FC236}">
                  <a16:creationId xmlns:a16="http://schemas.microsoft.com/office/drawing/2014/main" id="{81C02629-A24A-0623-27A8-E0D971551F19}"/>
                </a:ext>
              </a:extLst>
            </p:cNvPr>
            <p:cNvSpPr txBox="1"/>
            <p:nvPr/>
          </p:nvSpPr>
          <p:spPr>
            <a:xfrm>
              <a:off x="2801323" y="1008901"/>
              <a:ext cx="8620217" cy="2185214"/>
            </a:xfrm>
            <a:prstGeom prst="rect">
              <a:avLst/>
            </a:prstGeom>
            <a:noFill/>
            <a:ln>
              <a:noFill/>
            </a:ln>
          </p:spPr>
          <p:txBody>
            <a:bodyPr wrap="square" rtlCol="0">
              <a:spAutoFit/>
            </a:bodyPr>
            <a:lstStyle/>
            <a:p>
              <a:pPr marL="171450" indent="-171450">
                <a:buFont typeface="Arial" panose="020B0604020202020204" pitchFamily="34" charset="0"/>
                <a:buChar char="•"/>
              </a:pPr>
              <a:r>
                <a:rPr lang="en-US" sz="800" dirty="0">
                  <a:latin typeface="Avenir Next" panose="020B0503020202020204" pitchFamily="34" charset="0"/>
                </a:rPr>
                <a:t>What is the population's growth rate and age profile? How is this likely to change?</a:t>
              </a:r>
            </a:p>
            <a:p>
              <a:pPr marL="171450" indent="-171450">
                <a:buFont typeface="Arial" panose="020B0604020202020204" pitchFamily="34" charset="0"/>
                <a:buChar char="•"/>
              </a:pPr>
              <a:r>
                <a:rPr lang="en-US" sz="800" dirty="0">
                  <a:latin typeface="Avenir Next" panose="020B0503020202020204" pitchFamily="34" charset="0"/>
                </a:rPr>
                <a:t>Are generational shifts in attitude likely to affect what you're doing?</a:t>
              </a:r>
            </a:p>
            <a:p>
              <a:pPr marL="171450" indent="-171450">
                <a:buFont typeface="Arial" panose="020B0604020202020204" pitchFamily="34" charset="0"/>
                <a:buChar char="•"/>
              </a:pPr>
              <a:r>
                <a:rPr lang="en-US" sz="800" dirty="0">
                  <a:latin typeface="Avenir Next" panose="020B0503020202020204" pitchFamily="34" charset="0"/>
                </a:rPr>
                <a:t>What are your society's levels of health, education, and social mobility? How are these changing, and what impact does this have?</a:t>
              </a:r>
            </a:p>
            <a:p>
              <a:pPr marL="171450" indent="-171450">
                <a:buFont typeface="Arial" panose="020B0604020202020204" pitchFamily="34" charset="0"/>
                <a:buChar char="•"/>
              </a:pPr>
              <a:r>
                <a:rPr lang="en-US" sz="800" dirty="0">
                  <a:latin typeface="Avenir Next" panose="020B0503020202020204" pitchFamily="34" charset="0"/>
                </a:rPr>
                <a:t>What employment patterns, job market trends, and attitudes toward work can you observe? Are these different for different age groups?</a:t>
              </a:r>
            </a:p>
            <a:p>
              <a:pPr marL="171450" indent="-171450">
                <a:buFont typeface="Arial" panose="020B0604020202020204" pitchFamily="34" charset="0"/>
                <a:buChar char="•"/>
              </a:pPr>
              <a:r>
                <a:rPr lang="en-US" sz="800" dirty="0">
                  <a:latin typeface="Avenir Next" panose="020B0503020202020204" pitchFamily="34" charset="0"/>
                </a:rPr>
                <a:t>What social attitudes and social taboos could affect your business? Have there been recent socio-cultural changes that might affect this?</a:t>
              </a:r>
            </a:p>
            <a:p>
              <a:pPr marL="171450" indent="-171450">
                <a:buFont typeface="Arial" panose="020B0604020202020204" pitchFamily="34" charset="0"/>
                <a:buChar char="•"/>
              </a:pPr>
              <a:r>
                <a:rPr lang="en-US" sz="800" dirty="0">
                  <a:latin typeface="Avenir Next" panose="020B0503020202020204" pitchFamily="34" charset="0"/>
                </a:rPr>
                <a:t>How do religious beliefs and lifestyle choices affect the population?</a:t>
              </a:r>
            </a:p>
            <a:p>
              <a:pPr marL="171450" indent="-171450">
                <a:buFont typeface="Arial" panose="020B0604020202020204" pitchFamily="34" charset="0"/>
                <a:buChar char="•"/>
              </a:pPr>
              <a:r>
                <a:rPr lang="en-US" sz="800" dirty="0">
                  <a:latin typeface="Avenir Next" panose="020B0503020202020204" pitchFamily="34" charset="0"/>
                </a:rPr>
                <a:t>Are any other socio-cultural factors likely to drive change for your business?</a:t>
              </a:r>
            </a:p>
          </p:txBody>
        </p:sp>
      </p:grpSp>
    </p:spTree>
    <p:extLst>
      <p:ext uri="{BB962C8B-B14F-4D97-AF65-F5344CB8AC3E}">
        <p14:creationId xmlns:p14="http://schemas.microsoft.com/office/powerpoint/2010/main" val="2819581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522</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Tayyba Mirza</dc:creator>
  <cp:lastModifiedBy>Tayyba Mirza</cp:lastModifiedBy>
  <cp:revision>9</cp:revision>
  <dcterms:created xsi:type="dcterms:W3CDTF">2023-01-17T07:54:11Z</dcterms:created>
  <dcterms:modified xsi:type="dcterms:W3CDTF">2023-05-26T20:08:30Z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2023-01-17T07:58:21Z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80973ecb-f349-4d26-af84-24e751ff0fa4</vt:lpwstr>
  </property>
  <property fmtid="{D5CDD505-2E9C-101B-9397-08002B2CF9AE}" pid="7" name="MSIP_Label_defa4170-0d19-0005-0004-bc88714345d2_ActionId">
    <vt:lpwstr>f33ed401-d02a-4ae0-bb71-c509476002c0</vt:lpwstr>
  </property>
  <property fmtid="{D5CDD505-2E9C-101B-9397-08002B2CF9AE}" pid="8" name="MSIP_Label_defa4170-0d19-0005-0004-bc88714345d2_ContentBits">
    <vt:lpwstr>0</vt:lpwstr>
  </property>
</Properties>
</file>