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/>
    <p:restoredTop sz="94674"/>
  </p:normalViewPr>
  <p:slideViewPr>
    <p:cSldViewPr snapToGrid="0" snapToObjects="1">
      <p:cViewPr>
        <p:scale>
          <a:sx n="50" d="100"/>
          <a:sy n="50" d="100"/>
        </p:scale>
        <p:origin x="12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OF TOTAL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  <c:pt idx="6">
                  <c:v>SEGMENT 7</c:v>
                </c:pt>
                <c:pt idx="7">
                  <c:v>SEGMENT 8</c:v>
                </c:pt>
                <c:pt idx="8">
                  <c:v>SEGMENT 9</c:v>
                </c:pt>
                <c:pt idx="9">
                  <c:v>SEGMENT 10</c:v>
                </c:pt>
                <c:pt idx="10">
                  <c:v>SEGMENT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6DC2F-C6E8-4E0A-8344-A0A9F2C19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9D0FC-EC00-4717-9BAB-6C4D6931B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3B51E-86AF-4EAB-93A0-2F452616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3EBC9-D2E2-4074-98E8-74AEAB5E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11FA4-4F4A-4275-9221-F7BC7E5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8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8B7B-FFFB-4F10-941B-04CDBADB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6850-CF6E-44D7-9E8A-3702ABC92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E4729-8E72-4720-A93B-932CF3F1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EFB62-717C-4CD9-B2DF-90E0DFA9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6888F-3702-46A9-8F1D-DEF245F8F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4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D4FFF-F660-4251-98A6-C5AAEBD6A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26EC9-8A20-493B-A699-D46CC11AE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D9006-ECC8-417B-9385-3CDBE1F67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9604-2B85-4BD3-BF64-4B057285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1AF0A-C83C-4F4C-9AD0-DEE9320A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3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AC82-4568-443C-8F74-04918A18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4E001-62B3-44F0-A8AC-6B69EA260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C6160-D159-4680-86F9-202B1CF5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8CC54-0F2E-44AF-9DD2-79748B96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47A01-2B0E-42E8-9F66-973F40CD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0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3A0C-B4D0-4CF5-9CD8-E2F58CB8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DABE4-C7F8-4A5B-8072-4D7AE61EC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BFC07-BD11-4FE1-A1DD-9513C0B6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2D990-7D22-4F7A-A888-9957D5B9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4B627-E060-4A46-BD58-ABF64F48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7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A4C0-E3C8-46FB-9B96-FE42ECBE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28F8-4156-481A-9103-1EE8B2517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1B0CB-56B8-4081-99BB-6AA0247B4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2F91F-C905-495E-8398-9D27599D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7F5E1-90D6-4AE4-A710-DE8ED675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49196-A718-4C39-BB81-7BC45649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4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8648-4F4C-4B1E-8698-3274D392A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7D340-74A8-4EB2-A99B-B5890EAC0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8E0B2-2DA8-4199-8CCA-3C2EFCFC1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5D3CA-7491-4BDC-88D8-0C95ACBB5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5D24F-6CC4-4F9B-AD3D-58B156D59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6B1DF-BE62-46BA-9C1A-68FD8DE6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17412-BAC1-4AC0-ABE6-E5540984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67F8B-E473-4F2C-92C8-813CC5DA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6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803F-45AF-4587-8B72-DF6D83636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3D1F6-1B04-4C2E-93A9-77E4D16F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44999-41A0-4BBD-B10F-89C183A8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0F9A7-6445-424E-BD00-8E2B23A0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CCF0EA-B0D5-4CBB-96BA-35B52CB0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594B10-E425-4E07-B894-31DE4654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9D4DB-54E3-4AAA-8E4F-E7B839DA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66BE-36CF-4EF9-BCCF-7D3FE946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93B5-445B-477F-B00B-86C579E63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C3AB6-F590-4F5D-8F61-39BD9FB9B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63E99-7F88-4DF5-AB6F-9B51604A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99316-322E-410B-8224-CE59BDDF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52602-56CF-4972-B3D0-EA858119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3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F04C0-489D-4EFB-A984-FECF09A0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6445B0-D8DF-432A-B4A4-47E66C83C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F01A5-D684-4303-B33B-243438EDD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0C37A-D4FA-4D9B-A413-E0D78ADE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D7200-E3E5-4004-BFD6-91FE75A7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E9A34-B1C4-46C6-A95A-164BE49E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0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EF614-1D0F-4520-A1C9-A0941FF5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FD64A-D024-4408-8298-DD263C024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D8E7A-C484-4F98-8347-56BDDE820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84666-271B-44D6-83B8-C78963D13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0C4AB-6BBF-4C03-A4A1-79B8ED777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COMPETITIVE ANALYSIS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Lato" panose="020F0502020204030203" pitchFamily="34" charset="0"/>
              </a:rPr>
              <a:t>YOUR COMPANY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Lato" panose="020F0502020204030203" pitchFamily="34" charset="0"/>
              </a:rPr>
              <a:t>YOUR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Lato" panose="020F0502020204030203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COMPETITOR SEGMENTATION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021555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Lato" panose="020F0502020204030203" pitchFamily="34" charset="0"/>
              </a:rPr>
              <a:t>COMPETITOR SEGMENTATION GRAPH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Lato" panose="020F0502020204030203" pitchFamily="34" charset="0"/>
              </a:rPr>
              <a:t>[Use </a:t>
            </a:r>
            <a:r>
              <a:rPr lang="en-US" sz="1600" dirty="0" err="1">
                <a:solidFill>
                  <a:schemeClr val="tx1"/>
                </a:solidFill>
                <a:latin typeface="Lato" panose="020F0502020204030203" pitchFamily="34" charset="0"/>
              </a:rPr>
              <a:t>Smartsheet</a:t>
            </a:r>
            <a:r>
              <a:rPr lang="en-US" sz="1600" dirty="0">
                <a:solidFill>
                  <a:schemeClr val="tx1"/>
                </a:solidFill>
                <a:latin typeface="Lato" panose="020F0502020204030203" pitchFamily="34" charset="0"/>
              </a:rPr>
              <a:t> Segmentation Graph Template to construct graph for presentation.]</a:t>
            </a:r>
            <a:endParaRPr lang="en-US" sz="1600" dirty="0">
              <a:latin typeface="Lato" panose="020F0502020204030203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POINTS OF PARITY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41754"/>
              </p:ext>
            </p:extLst>
          </p:nvPr>
        </p:nvGraphicFramePr>
        <p:xfrm>
          <a:off x="211015" y="178904"/>
          <a:ext cx="7024671" cy="599681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41557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1557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1557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6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POINTS OF DIFFERENCE</a:t>
                      </a:r>
                    </a:p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– POD –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POINTS OF PARITY</a:t>
                      </a:r>
                    </a:p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– POP –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POINTS OF IRRELEVANCE</a:t>
                      </a:r>
                    </a:p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– POI –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4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4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4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4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4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4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4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RECOMMENDATIONS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Lato" panose="020F0502020204030203" pitchFamily="34" charset="0"/>
              </a:rPr>
              <a:t>RECOMMENDATION NAME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Lato" panose="020F0502020204030203" pitchFamily="34" charset="0"/>
              </a:rPr>
              <a:t>RECOMMENDATION NAME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Lato" panose="020F0502020204030203" pitchFamily="34" charset="0"/>
              </a:rPr>
              <a:t>RECOMMENDATION NAME THREE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COMPETITIVE ANALYSIS | OVERVIEW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prstClr val="black"/>
                </a:solidFill>
                <a:latin typeface="Lato" panose="020F0502020204030203" pitchFamily="34" charset="0"/>
              </a:rPr>
              <a:t>OBJECTIVES</a:t>
            </a:r>
          </a:p>
          <a:p>
            <a:r>
              <a:rPr lang="en-US" sz="1400" dirty="0">
                <a:solidFill>
                  <a:prstClr val="black"/>
                </a:solidFill>
                <a:latin typeface="Lato" panose="020F0502020204030203" pitchFamily="34" charset="0"/>
              </a:rPr>
              <a:t>[Describe why an analysis is important and what you hope to find through it.]</a:t>
            </a:r>
          </a:p>
          <a:p>
            <a:endParaRPr lang="en-US" sz="14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Lato" panose="020F0502020204030203" pitchFamily="34" charset="0"/>
              </a:rPr>
              <a:t>Point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Lato" panose="020F0502020204030203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Lato" panose="020F0502020204030203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Lato" panose="020F0502020204030203" pitchFamily="34" charset="0"/>
              </a:rPr>
              <a:t>Point</a:t>
            </a:r>
          </a:p>
          <a:p>
            <a:endParaRPr lang="en-US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  <a:latin typeface="Lato" panose="020F0502020204030203" pitchFamily="34" charset="0"/>
              </a:rPr>
              <a:t>ANALYSIS QUESTIONS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What products do competitors offer?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Are competitors making money?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013767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YOUR COMPANY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COMPETITOR 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COMPETITOR 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COMPETITOR 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PROFILE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OVERVIEW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COMPETITIVE ADVANTAGE</a:t>
                      </a:r>
                      <a:b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What value </a:t>
                      </a:r>
                      <a:b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do you offer customers?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MARKETING PROFILE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TARGET </a:t>
                      </a:r>
                      <a:b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MARKET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MARKETING STRATEGIES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83564"/>
              </p:ext>
            </p:extLst>
          </p:nvPr>
        </p:nvGraphicFramePr>
        <p:xfrm>
          <a:off x="288235" y="258417"/>
          <a:ext cx="11528142" cy="565019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0039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25936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053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5228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52286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52286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4004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YOUR COMPANY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COMPETITOR 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COMPETITOR 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COMPETITOR 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anchor="ctr"/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99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PRODUCT PROFILE</a:t>
                      </a:r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PRODUCTS &amp; SERVICES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9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PRICING &amp; COSTS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9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DISTRIBUTION CHANNELS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996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SWOT ANALYSIS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702" marR="4702" marT="4702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STRENGTHS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996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WEAKNESSES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996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OPPORTUNITIES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996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THREATS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42322" marR="4702" marT="4702" marB="0" anchor="ctr"/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Lato" panose="020F0502020204030203" pitchFamily="34" charset="0"/>
              </a:rPr>
              <a:t>Describe Sources Used for Analysis</a:t>
            </a:r>
            <a:endParaRPr lang="en-US" sz="2400" dirty="0">
              <a:latin typeface="Lato" panose="020F0502020204030203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Reports and trends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Social media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Consumer awareness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????</a:t>
            </a:r>
          </a:p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ato" panose="020F0502020204030203" pitchFamily="34" charset="0"/>
              </a:rPr>
              <a:t>Include Screenshot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Lato" panose="020F0502020204030203" pitchFamily="34" charset="0"/>
              </a:rPr>
              <a:t>LANDSCAPE INFLUENCES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400" dirty="0">
                <a:solidFill>
                  <a:schemeClr val="tx1"/>
                </a:solidFill>
                <a:latin typeface="Lato" panose="020F0502020204030203" pitchFamily="34" charset="0"/>
              </a:rPr>
              <a:t>Use Porter’s Five forces to describe landscape: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Competitor rivalry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Threat of new entrants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Bargaining power of buyers</a:t>
            </a:r>
            <a:br>
              <a:rPr lang="en-US" sz="1600" dirty="0">
                <a:latin typeface="Lato" panose="020F0502020204030203" pitchFamily="34" charset="0"/>
              </a:rPr>
            </a:br>
            <a:br>
              <a:rPr lang="en-US" sz="1600" dirty="0">
                <a:latin typeface="Lato" panose="020F0502020204030203" pitchFamily="34" charset="0"/>
              </a:rPr>
            </a:br>
            <a:br>
              <a:rPr lang="en-US" sz="1600" dirty="0">
                <a:latin typeface="Lato" panose="020F0502020204030203" pitchFamily="34" charset="0"/>
              </a:rPr>
            </a:br>
            <a:endParaRPr lang="en-US" sz="1600" dirty="0">
              <a:latin typeface="Lato" panose="020F0502020204030203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Bargaining power of suppliers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3" pitchFamily="34" charset="0"/>
              </a:rPr>
              <a:t>Threat of substitute products or services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COMPETITOR</a:t>
              </a:r>
              <a:r>
                <a:rPr lang="en-US" sz="1800" b="0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 RIVALRY</a:t>
              </a:r>
              <a:endPara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THREAT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OF ENTRY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THREAT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OF SUBSTITUTES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BARGAINING POWER </a:t>
              </a:r>
            </a:p>
            <a:p>
              <a:pPr algn="ctr"/>
              <a:r>
                <a:rPr lang="en-US" sz="18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OF BUYERS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BARGAINING POWER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 pitchFamily="34" charset="0"/>
                </a:rPr>
                <a:t>OF SUPPLIERS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85689"/>
              </p:ext>
            </p:extLst>
          </p:nvPr>
        </p:nvGraphicFramePr>
        <p:xfrm>
          <a:off x="218660" y="168965"/>
          <a:ext cx="11696675" cy="600674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39335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39335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39335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39335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39335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7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THREAT OF ENTRY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THREAT OF SUBSTITUTES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BARGAINING POWER OF BUYERS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BARGAINING POWER OF SUPPLIERS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COMPETITOR RIVALRY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547" marR="7547" marT="7547" marB="0" anchor="ctr"/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5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67924" marR="7547" marT="7547" marB="0" anchor="ctr"/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Arial" charset="0"/>
                <a:cs typeface="Arial" charset="0"/>
              </a:rPr>
              <a:t>COMPETITOR SEGMENTATION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Lato" panose="020F0502020204030203" pitchFamily="34" charset="0"/>
              </a:rPr>
              <a:t>COMPETITOR SEGMENTATION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Lato" panose="020F0502020204030203" pitchFamily="34" charset="0"/>
              </a:rPr>
              <a:t>Using the competitors identified in analysis, we will segment the competitive landscape in terms of [number] attributes: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Attribute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Attribute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Lato" panose="020F0502020204030203" pitchFamily="34" charset="0"/>
              </a:rPr>
              <a:t>Attribute three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Lato" panose="020F0502020204030203" pitchFamily="34" charset="0"/>
              </a:rPr>
              <a:t>We chose these determinant attributes for several reasons: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Lato" panose="020F0502020204030203" pitchFamily="34" charset="0"/>
              </a:rPr>
              <a:t>Attribute example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Lato" panose="020F0502020204030203" pitchFamily="34" charset="0"/>
              </a:rPr>
              <a:t>[If not this example, then Reason 1]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Lato" panose="020F0502020204030203" pitchFamily="34" charset="0"/>
              </a:rPr>
              <a:t>[Reason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7015</TotalTime>
  <Words>414</Words>
  <Application>Microsoft Office PowerPoint</Application>
  <PresentationFormat>Widescreen</PresentationFormat>
  <Paragraphs>207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Sunbal</cp:lastModifiedBy>
  <cp:revision>17</cp:revision>
  <dcterms:created xsi:type="dcterms:W3CDTF">2018-04-05T17:48:59Z</dcterms:created>
  <dcterms:modified xsi:type="dcterms:W3CDTF">2022-03-14T07:11:12Z</dcterms:modified>
</cp:coreProperties>
</file>