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0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5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04800"/>
            <a:ext cx="2190750" cy="350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419850" cy="350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6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379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52900" cy="228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152900" cy="228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32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0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44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88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8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381000" cy="6781800"/>
          </a:xfrm>
          <a:prstGeom prst="rect">
            <a:avLst/>
          </a:prstGeom>
          <a:gradFill rotWithShape="0">
            <a:gsLst>
              <a:gs pos="0">
                <a:srgbClr val="063DE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458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7150" y="152400"/>
            <a:ext cx="123825" cy="6629400"/>
          </a:xfrm>
          <a:prstGeom prst="rect">
            <a:avLst/>
          </a:prstGeom>
          <a:gradFill rotWithShape="0">
            <a:gsLst>
              <a:gs pos="0">
                <a:srgbClr val="18997C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85738" y="762000"/>
            <a:ext cx="119062" cy="6019800"/>
          </a:xfrm>
          <a:prstGeom prst="rect">
            <a:avLst/>
          </a:prstGeom>
          <a:gradFill rotWithShape="0">
            <a:gsLst>
              <a:gs pos="0">
                <a:srgbClr val="FFB543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28588" y="533400"/>
            <a:ext cx="100012" cy="6248400"/>
          </a:xfrm>
          <a:prstGeom prst="rect">
            <a:avLst/>
          </a:prstGeom>
          <a:gradFill rotWithShape="0">
            <a:gsLst>
              <a:gs pos="0">
                <a:srgbClr val="FC0128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SzPct val="100000"/>
        <a:buChar char="&gt;"/>
        <a:defRPr sz="24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4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n"/>
        <a:defRPr sz="2000"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14400" y="304800"/>
            <a:ext cx="7829550" cy="29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6362" tIns="52388" rIns="106362" bIns="52388">
            <a:spAutoFit/>
          </a:bodyPr>
          <a:lstStyle>
            <a:lvl1pPr defTabSz="1041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1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1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1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1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400" b="1" dirty="0">
                <a:solidFill>
                  <a:schemeClr val="bg1">
                    <a:lumMod val="25000"/>
                  </a:schemeClr>
                </a:solidFill>
                <a:latin typeface="CG Times (WN)" charset="0"/>
                <a:cs typeface="!F Dubai" panose="00000400000000000000" pitchFamily="2" charset="-78"/>
              </a:rPr>
              <a:t>EXAMPLE OF Semantic Differential SCALE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6799263" y="2324100"/>
            <a:ext cx="21161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Trustworthy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2438400" y="1524000"/>
            <a:ext cx="5049838" cy="409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Abadi MT Condensed" panose="020B0606020104020204" pitchFamily="34" charset="0"/>
              </a:rPr>
              <a:t>                                  Some-                  Some-</a:t>
            </a:r>
          </a:p>
          <a:p>
            <a:pPr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Abadi MT Condensed" panose="020B0606020104020204" pitchFamily="34" charset="0"/>
              </a:rPr>
              <a:t>Extremely   Quite   what   Neither   what    Quite   Extremely 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2019300"/>
            <a:ext cx="2908300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Not</a:t>
            </a:r>
          </a:p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Trustworthy</a:t>
            </a: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6781800" y="4724400"/>
            <a:ext cx="1824038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Expert</a:t>
            </a: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04800" y="4724400"/>
            <a:ext cx="2586038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Not Expert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409575" y="5867400"/>
            <a:ext cx="2514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Knowledgeable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6815138" y="5562600"/>
            <a:ext cx="2328862" cy="54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Not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Knowledgeable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2286000" y="838200"/>
            <a:ext cx="55022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n-US" altLang="en-US" sz="2000" b="1" dirty="0">
                <a:solidFill>
                  <a:srgbClr val="CC0099"/>
                </a:solidFill>
                <a:latin typeface="Abadi MT Condensed" panose="020B0606020104020204" pitchFamily="34" charset="0"/>
              </a:rPr>
              <a:t>Celebrity Endorser</a:t>
            </a:r>
          </a:p>
        </p:txBody>
      </p:sp>
      <p:grpSp>
        <p:nvGrpSpPr>
          <p:cNvPr id="2059" name="Group 13"/>
          <p:cNvGrpSpPr>
            <a:grpSpLocks/>
          </p:cNvGrpSpPr>
          <p:nvPr/>
        </p:nvGrpSpPr>
        <p:grpSpPr bwMode="auto">
          <a:xfrm>
            <a:off x="3230563" y="5745163"/>
            <a:ext cx="3492500" cy="363537"/>
            <a:chOff x="1461" y="4349"/>
            <a:chExt cx="2200" cy="229"/>
          </a:xfrm>
        </p:grpSpPr>
        <p:grpSp>
          <p:nvGrpSpPr>
            <p:cNvPr id="2113" name="Group 14"/>
            <p:cNvGrpSpPr>
              <a:grpSpLocks/>
            </p:cNvGrpSpPr>
            <p:nvPr/>
          </p:nvGrpSpPr>
          <p:grpSpPr bwMode="auto">
            <a:xfrm>
              <a:off x="1461" y="4349"/>
              <a:ext cx="715" cy="229"/>
              <a:chOff x="1461" y="4349"/>
              <a:chExt cx="715" cy="229"/>
            </a:xfrm>
          </p:grpSpPr>
          <p:sp>
            <p:nvSpPr>
              <p:cNvPr id="2125" name="Line 15"/>
              <p:cNvSpPr>
                <a:spLocks noChangeShapeType="1"/>
              </p:cNvSpPr>
              <p:nvPr/>
            </p:nvSpPr>
            <p:spPr bwMode="auto">
              <a:xfrm>
                <a:off x="1461" y="451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6" name="Rectangle 16"/>
              <p:cNvSpPr>
                <a:spLocks noChangeArrowheads="1"/>
              </p:cNvSpPr>
              <p:nvPr/>
            </p:nvSpPr>
            <p:spPr bwMode="auto">
              <a:xfrm>
                <a:off x="1650" y="434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27" name="Rectangle 17"/>
              <p:cNvSpPr>
                <a:spLocks noChangeArrowheads="1"/>
              </p:cNvSpPr>
              <p:nvPr/>
            </p:nvSpPr>
            <p:spPr bwMode="auto">
              <a:xfrm>
                <a:off x="1986" y="434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28" name="Line 18"/>
              <p:cNvSpPr>
                <a:spLocks noChangeShapeType="1"/>
              </p:cNvSpPr>
              <p:nvPr/>
            </p:nvSpPr>
            <p:spPr bwMode="auto">
              <a:xfrm>
                <a:off x="1785" y="451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4" name="Group 19"/>
            <p:cNvGrpSpPr>
              <a:grpSpLocks/>
            </p:cNvGrpSpPr>
            <p:nvPr/>
          </p:nvGrpSpPr>
          <p:grpSpPr bwMode="auto">
            <a:xfrm>
              <a:off x="2133" y="4349"/>
              <a:ext cx="715" cy="229"/>
              <a:chOff x="2133" y="4349"/>
              <a:chExt cx="715" cy="229"/>
            </a:xfrm>
          </p:grpSpPr>
          <p:sp>
            <p:nvSpPr>
              <p:cNvPr id="2121" name="Line 20"/>
              <p:cNvSpPr>
                <a:spLocks noChangeShapeType="1"/>
              </p:cNvSpPr>
              <p:nvPr/>
            </p:nvSpPr>
            <p:spPr bwMode="auto">
              <a:xfrm>
                <a:off x="2133" y="451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2" name="Rectangle 21"/>
              <p:cNvSpPr>
                <a:spLocks noChangeArrowheads="1"/>
              </p:cNvSpPr>
              <p:nvPr/>
            </p:nvSpPr>
            <p:spPr bwMode="auto">
              <a:xfrm>
                <a:off x="2322" y="434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23" name="Rectangle 22"/>
              <p:cNvSpPr>
                <a:spLocks noChangeArrowheads="1"/>
              </p:cNvSpPr>
              <p:nvPr/>
            </p:nvSpPr>
            <p:spPr bwMode="auto">
              <a:xfrm>
                <a:off x="2658" y="434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24" name="Line 23"/>
              <p:cNvSpPr>
                <a:spLocks noChangeShapeType="1"/>
              </p:cNvSpPr>
              <p:nvPr/>
            </p:nvSpPr>
            <p:spPr bwMode="auto">
              <a:xfrm>
                <a:off x="2457" y="451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15" name="Group 24"/>
            <p:cNvGrpSpPr>
              <a:grpSpLocks/>
            </p:cNvGrpSpPr>
            <p:nvPr/>
          </p:nvGrpSpPr>
          <p:grpSpPr bwMode="auto">
            <a:xfrm>
              <a:off x="2805" y="4349"/>
              <a:ext cx="715" cy="229"/>
              <a:chOff x="2805" y="4349"/>
              <a:chExt cx="715" cy="229"/>
            </a:xfrm>
          </p:grpSpPr>
          <p:sp>
            <p:nvSpPr>
              <p:cNvPr id="2117" name="Line 25"/>
              <p:cNvSpPr>
                <a:spLocks noChangeShapeType="1"/>
              </p:cNvSpPr>
              <p:nvPr/>
            </p:nvSpPr>
            <p:spPr bwMode="auto">
              <a:xfrm>
                <a:off x="2805" y="451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8" name="Rectangle 26"/>
              <p:cNvSpPr>
                <a:spLocks noChangeArrowheads="1"/>
              </p:cNvSpPr>
              <p:nvPr/>
            </p:nvSpPr>
            <p:spPr bwMode="auto">
              <a:xfrm>
                <a:off x="2994" y="434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19" name="Rectangle 27"/>
              <p:cNvSpPr>
                <a:spLocks noChangeArrowheads="1"/>
              </p:cNvSpPr>
              <p:nvPr/>
            </p:nvSpPr>
            <p:spPr bwMode="auto">
              <a:xfrm>
                <a:off x="3330" y="434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20" name="Line 28"/>
              <p:cNvSpPr>
                <a:spLocks noChangeShapeType="1"/>
              </p:cNvSpPr>
              <p:nvPr/>
            </p:nvSpPr>
            <p:spPr bwMode="auto">
              <a:xfrm>
                <a:off x="3129" y="451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16" name="Line 29"/>
            <p:cNvSpPr>
              <a:spLocks noChangeShapeType="1"/>
            </p:cNvSpPr>
            <p:nvPr/>
          </p:nvSpPr>
          <p:spPr bwMode="auto">
            <a:xfrm>
              <a:off x="3477" y="4519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0" name="Group 30"/>
          <p:cNvGrpSpPr>
            <a:grpSpLocks/>
          </p:cNvGrpSpPr>
          <p:nvPr/>
        </p:nvGrpSpPr>
        <p:grpSpPr bwMode="auto">
          <a:xfrm>
            <a:off x="3197225" y="4602163"/>
            <a:ext cx="3492500" cy="363537"/>
            <a:chOff x="1461" y="3389"/>
            <a:chExt cx="2200" cy="229"/>
          </a:xfrm>
        </p:grpSpPr>
        <p:grpSp>
          <p:nvGrpSpPr>
            <p:cNvPr id="2097" name="Group 31"/>
            <p:cNvGrpSpPr>
              <a:grpSpLocks/>
            </p:cNvGrpSpPr>
            <p:nvPr/>
          </p:nvGrpSpPr>
          <p:grpSpPr bwMode="auto">
            <a:xfrm>
              <a:off x="1461" y="3389"/>
              <a:ext cx="715" cy="229"/>
              <a:chOff x="1461" y="3389"/>
              <a:chExt cx="715" cy="229"/>
            </a:xfrm>
          </p:grpSpPr>
          <p:sp>
            <p:nvSpPr>
              <p:cNvPr id="2109" name="Line 32"/>
              <p:cNvSpPr>
                <a:spLocks noChangeShapeType="1"/>
              </p:cNvSpPr>
              <p:nvPr/>
            </p:nvSpPr>
            <p:spPr bwMode="auto">
              <a:xfrm>
                <a:off x="1461" y="355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Rectangle 33"/>
              <p:cNvSpPr>
                <a:spLocks noChangeArrowheads="1"/>
              </p:cNvSpPr>
              <p:nvPr/>
            </p:nvSpPr>
            <p:spPr bwMode="auto">
              <a:xfrm>
                <a:off x="1650" y="338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11" name="Rectangle 34"/>
              <p:cNvSpPr>
                <a:spLocks noChangeArrowheads="1"/>
              </p:cNvSpPr>
              <p:nvPr/>
            </p:nvSpPr>
            <p:spPr bwMode="auto">
              <a:xfrm>
                <a:off x="1986" y="338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12" name="Line 35"/>
              <p:cNvSpPr>
                <a:spLocks noChangeShapeType="1"/>
              </p:cNvSpPr>
              <p:nvPr/>
            </p:nvSpPr>
            <p:spPr bwMode="auto">
              <a:xfrm>
                <a:off x="1785" y="355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8" name="Group 36"/>
            <p:cNvGrpSpPr>
              <a:grpSpLocks/>
            </p:cNvGrpSpPr>
            <p:nvPr/>
          </p:nvGrpSpPr>
          <p:grpSpPr bwMode="auto">
            <a:xfrm>
              <a:off x="2133" y="3389"/>
              <a:ext cx="715" cy="229"/>
              <a:chOff x="2133" y="3389"/>
              <a:chExt cx="715" cy="229"/>
            </a:xfrm>
          </p:grpSpPr>
          <p:sp>
            <p:nvSpPr>
              <p:cNvPr id="2105" name="Line 37"/>
              <p:cNvSpPr>
                <a:spLocks noChangeShapeType="1"/>
              </p:cNvSpPr>
              <p:nvPr/>
            </p:nvSpPr>
            <p:spPr bwMode="auto">
              <a:xfrm>
                <a:off x="2133" y="355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Rectangle 38"/>
              <p:cNvSpPr>
                <a:spLocks noChangeArrowheads="1"/>
              </p:cNvSpPr>
              <p:nvPr/>
            </p:nvSpPr>
            <p:spPr bwMode="auto">
              <a:xfrm>
                <a:off x="2322" y="338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07" name="Rectangle 39"/>
              <p:cNvSpPr>
                <a:spLocks noChangeArrowheads="1"/>
              </p:cNvSpPr>
              <p:nvPr/>
            </p:nvSpPr>
            <p:spPr bwMode="auto">
              <a:xfrm>
                <a:off x="2658" y="338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08" name="Line 40"/>
              <p:cNvSpPr>
                <a:spLocks noChangeShapeType="1"/>
              </p:cNvSpPr>
              <p:nvPr/>
            </p:nvSpPr>
            <p:spPr bwMode="auto">
              <a:xfrm>
                <a:off x="2457" y="355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99" name="Group 41"/>
            <p:cNvGrpSpPr>
              <a:grpSpLocks/>
            </p:cNvGrpSpPr>
            <p:nvPr/>
          </p:nvGrpSpPr>
          <p:grpSpPr bwMode="auto">
            <a:xfrm>
              <a:off x="2805" y="3389"/>
              <a:ext cx="715" cy="229"/>
              <a:chOff x="2805" y="3389"/>
              <a:chExt cx="715" cy="229"/>
            </a:xfrm>
          </p:grpSpPr>
          <p:sp>
            <p:nvSpPr>
              <p:cNvPr id="2101" name="Line 42"/>
              <p:cNvSpPr>
                <a:spLocks noChangeShapeType="1"/>
              </p:cNvSpPr>
              <p:nvPr/>
            </p:nvSpPr>
            <p:spPr bwMode="auto">
              <a:xfrm>
                <a:off x="2805" y="355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Rectangle 43"/>
              <p:cNvSpPr>
                <a:spLocks noChangeArrowheads="1"/>
              </p:cNvSpPr>
              <p:nvPr/>
            </p:nvSpPr>
            <p:spPr bwMode="auto">
              <a:xfrm>
                <a:off x="2994" y="338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03" name="Rectangle 44"/>
              <p:cNvSpPr>
                <a:spLocks noChangeArrowheads="1"/>
              </p:cNvSpPr>
              <p:nvPr/>
            </p:nvSpPr>
            <p:spPr bwMode="auto">
              <a:xfrm>
                <a:off x="3330" y="3389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104" name="Line 45"/>
              <p:cNvSpPr>
                <a:spLocks noChangeShapeType="1"/>
              </p:cNvSpPr>
              <p:nvPr/>
            </p:nvSpPr>
            <p:spPr bwMode="auto">
              <a:xfrm>
                <a:off x="3129" y="3551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00" name="Line 46"/>
            <p:cNvSpPr>
              <a:spLocks noChangeShapeType="1"/>
            </p:cNvSpPr>
            <p:nvPr/>
          </p:nvSpPr>
          <p:spPr bwMode="auto">
            <a:xfrm>
              <a:off x="3477" y="3559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1" name="Rectangle 47"/>
          <p:cNvSpPr>
            <a:spLocks noChangeArrowheads="1"/>
          </p:cNvSpPr>
          <p:nvPr/>
        </p:nvSpPr>
        <p:spPr bwMode="auto">
          <a:xfrm>
            <a:off x="322263" y="3568700"/>
            <a:ext cx="2586037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Attractive</a:t>
            </a:r>
          </a:p>
        </p:txBody>
      </p:sp>
      <p:sp>
        <p:nvSpPr>
          <p:cNvPr id="2062" name="Rectangle 48"/>
          <p:cNvSpPr>
            <a:spLocks noChangeArrowheads="1"/>
          </p:cNvSpPr>
          <p:nvPr/>
        </p:nvSpPr>
        <p:spPr bwMode="auto">
          <a:xfrm>
            <a:off x="6799263" y="3568700"/>
            <a:ext cx="2227262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 b="1">
                <a:solidFill>
                  <a:schemeClr val="accent4">
                    <a:lumMod val="85000"/>
                    <a:lumOff val="15000"/>
                  </a:schemeClr>
                </a:solidFill>
                <a:latin typeface="Abadi MT Condensed" panose="020B0606020104020204" pitchFamily="34" charset="0"/>
              </a:rPr>
              <a:t>Unattractive</a:t>
            </a:r>
          </a:p>
        </p:txBody>
      </p:sp>
      <p:grpSp>
        <p:nvGrpSpPr>
          <p:cNvPr id="2063" name="Group 49"/>
          <p:cNvGrpSpPr>
            <a:grpSpLocks/>
          </p:cNvGrpSpPr>
          <p:nvPr/>
        </p:nvGrpSpPr>
        <p:grpSpPr bwMode="auto">
          <a:xfrm>
            <a:off x="3290888" y="3446463"/>
            <a:ext cx="3492500" cy="363537"/>
            <a:chOff x="1509" y="2525"/>
            <a:chExt cx="2200" cy="229"/>
          </a:xfrm>
        </p:grpSpPr>
        <p:grpSp>
          <p:nvGrpSpPr>
            <p:cNvPr id="2081" name="Group 50"/>
            <p:cNvGrpSpPr>
              <a:grpSpLocks/>
            </p:cNvGrpSpPr>
            <p:nvPr/>
          </p:nvGrpSpPr>
          <p:grpSpPr bwMode="auto">
            <a:xfrm>
              <a:off x="1509" y="2525"/>
              <a:ext cx="715" cy="229"/>
              <a:chOff x="1509" y="2525"/>
              <a:chExt cx="715" cy="229"/>
            </a:xfrm>
          </p:grpSpPr>
          <p:sp>
            <p:nvSpPr>
              <p:cNvPr id="2093" name="Line 51"/>
              <p:cNvSpPr>
                <a:spLocks noChangeShapeType="1"/>
              </p:cNvSpPr>
              <p:nvPr/>
            </p:nvSpPr>
            <p:spPr bwMode="auto">
              <a:xfrm>
                <a:off x="1509" y="2687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Rectangle 52"/>
              <p:cNvSpPr>
                <a:spLocks noChangeArrowheads="1"/>
              </p:cNvSpPr>
              <p:nvPr/>
            </p:nvSpPr>
            <p:spPr bwMode="auto">
              <a:xfrm>
                <a:off x="1698" y="2525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95" name="Rectangle 53"/>
              <p:cNvSpPr>
                <a:spLocks noChangeArrowheads="1"/>
              </p:cNvSpPr>
              <p:nvPr/>
            </p:nvSpPr>
            <p:spPr bwMode="auto">
              <a:xfrm>
                <a:off x="2034" y="2525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96" name="Line 54"/>
              <p:cNvSpPr>
                <a:spLocks noChangeShapeType="1"/>
              </p:cNvSpPr>
              <p:nvPr/>
            </p:nvSpPr>
            <p:spPr bwMode="auto">
              <a:xfrm>
                <a:off x="1833" y="2687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2" name="Group 55"/>
            <p:cNvGrpSpPr>
              <a:grpSpLocks/>
            </p:cNvGrpSpPr>
            <p:nvPr/>
          </p:nvGrpSpPr>
          <p:grpSpPr bwMode="auto">
            <a:xfrm>
              <a:off x="2181" y="2525"/>
              <a:ext cx="715" cy="229"/>
              <a:chOff x="2181" y="2525"/>
              <a:chExt cx="715" cy="229"/>
            </a:xfrm>
          </p:grpSpPr>
          <p:sp>
            <p:nvSpPr>
              <p:cNvPr id="2089" name="Line 56"/>
              <p:cNvSpPr>
                <a:spLocks noChangeShapeType="1"/>
              </p:cNvSpPr>
              <p:nvPr/>
            </p:nvSpPr>
            <p:spPr bwMode="auto">
              <a:xfrm>
                <a:off x="2181" y="2687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Rectangle 57"/>
              <p:cNvSpPr>
                <a:spLocks noChangeArrowheads="1"/>
              </p:cNvSpPr>
              <p:nvPr/>
            </p:nvSpPr>
            <p:spPr bwMode="auto">
              <a:xfrm>
                <a:off x="2370" y="2525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91" name="Rectangle 58"/>
              <p:cNvSpPr>
                <a:spLocks noChangeArrowheads="1"/>
              </p:cNvSpPr>
              <p:nvPr/>
            </p:nvSpPr>
            <p:spPr bwMode="auto">
              <a:xfrm>
                <a:off x="2706" y="2525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92" name="Line 59"/>
              <p:cNvSpPr>
                <a:spLocks noChangeShapeType="1"/>
              </p:cNvSpPr>
              <p:nvPr/>
            </p:nvSpPr>
            <p:spPr bwMode="auto">
              <a:xfrm>
                <a:off x="2505" y="2687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3" name="Group 60"/>
            <p:cNvGrpSpPr>
              <a:grpSpLocks/>
            </p:cNvGrpSpPr>
            <p:nvPr/>
          </p:nvGrpSpPr>
          <p:grpSpPr bwMode="auto">
            <a:xfrm>
              <a:off x="2853" y="2525"/>
              <a:ext cx="715" cy="229"/>
              <a:chOff x="2853" y="2525"/>
              <a:chExt cx="715" cy="229"/>
            </a:xfrm>
          </p:grpSpPr>
          <p:sp>
            <p:nvSpPr>
              <p:cNvPr id="2085" name="Line 61"/>
              <p:cNvSpPr>
                <a:spLocks noChangeShapeType="1"/>
              </p:cNvSpPr>
              <p:nvPr/>
            </p:nvSpPr>
            <p:spPr bwMode="auto">
              <a:xfrm>
                <a:off x="2853" y="2687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Rectangle 62"/>
              <p:cNvSpPr>
                <a:spLocks noChangeArrowheads="1"/>
              </p:cNvSpPr>
              <p:nvPr/>
            </p:nvSpPr>
            <p:spPr bwMode="auto">
              <a:xfrm>
                <a:off x="3042" y="2525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87" name="Rectangle 63"/>
              <p:cNvSpPr>
                <a:spLocks noChangeArrowheads="1"/>
              </p:cNvSpPr>
              <p:nvPr/>
            </p:nvSpPr>
            <p:spPr bwMode="auto">
              <a:xfrm>
                <a:off x="3378" y="2525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88" name="Line 64"/>
              <p:cNvSpPr>
                <a:spLocks noChangeShapeType="1"/>
              </p:cNvSpPr>
              <p:nvPr/>
            </p:nvSpPr>
            <p:spPr bwMode="auto">
              <a:xfrm>
                <a:off x="3177" y="2687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84" name="Line 65"/>
            <p:cNvSpPr>
              <a:spLocks noChangeShapeType="1"/>
            </p:cNvSpPr>
            <p:nvPr/>
          </p:nvSpPr>
          <p:spPr bwMode="auto">
            <a:xfrm>
              <a:off x="3525" y="2695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4" name="Group 66"/>
          <p:cNvGrpSpPr>
            <a:grpSpLocks/>
          </p:cNvGrpSpPr>
          <p:nvPr/>
        </p:nvGrpSpPr>
        <p:grpSpPr bwMode="auto">
          <a:xfrm>
            <a:off x="3214688" y="2201863"/>
            <a:ext cx="3492500" cy="363537"/>
            <a:chOff x="1461" y="1757"/>
            <a:chExt cx="2200" cy="229"/>
          </a:xfrm>
        </p:grpSpPr>
        <p:grpSp>
          <p:nvGrpSpPr>
            <p:cNvPr id="2065" name="Group 67"/>
            <p:cNvGrpSpPr>
              <a:grpSpLocks/>
            </p:cNvGrpSpPr>
            <p:nvPr/>
          </p:nvGrpSpPr>
          <p:grpSpPr bwMode="auto">
            <a:xfrm>
              <a:off x="1461" y="1757"/>
              <a:ext cx="715" cy="229"/>
              <a:chOff x="1461" y="1757"/>
              <a:chExt cx="715" cy="229"/>
            </a:xfrm>
          </p:grpSpPr>
          <p:sp>
            <p:nvSpPr>
              <p:cNvPr id="2077" name="Line 68"/>
              <p:cNvSpPr>
                <a:spLocks noChangeShapeType="1"/>
              </p:cNvSpPr>
              <p:nvPr/>
            </p:nvSpPr>
            <p:spPr bwMode="auto">
              <a:xfrm>
                <a:off x="1461" y="1919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69"/>
              <p:cNvSpPr>
                <a:spLocks noChangeArrowheads="1"/>
              </p:cNvSpPr>
              <p:nvPr/>
            </p:nvSpPr>
            <p:spPr bwMode="auto">
              <a:xfrm>
                <a:off x="1650" y="1757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79" name="Rectangle 70"/>
              <p:cNvSpPr>
                <a:spLocks noChangeArrowheads="1"/>
              </p:cNvSpPr>
              <p:nvPr/>
            </p:nvSpPr>
            <p:spPr bwMode="auto">
              <a:xfrm>
                <a:off x="1986" y="1757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80" name="Line 71"/>
              <p:cNvSpPr>
                <a:spLocks noChangeShapeType="1"/>
              </p:cNvSpPr>
              <p:nvPr/>
            </p:nvSpPr>
            <p:spPr bwMode="auto">
              <a:xfrm>
                <a:off x="1785" y="1919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6" name="Group 72"/>
            <p:cNvGrpSpPr>
              <a:grpSpLocks/>
            </p:cNvGrpSpPr>
            <p:nvPr/>
          </p:nvGrpSpPr>
          <p:grpSpPr bwMode="auto">
            <a:xfrm>
              <a:off x="2133" y="1757"/>
              <a:ext cx="715" cy="229"/>
              <a:chOff x="2133" y="1757"/>
              <a:chExt cx="715" cy="229"/>
            </a:xfrm>
          </p:grpSpPr>
          <p:sp>
            <p:nvSpPr>
              <p:cNvPr id="2073" name="Line 73"/>
              <p:cNvSpPr>
                <a:spLocks noChangeShapeType="1"/>
              </p:cNvSpPr>
              <p:nvPr/>
            </p:nvSpPr>
            <p:spPr bwMode="auto">
              <a:xfrm>
                <a:off x="2133" y="1919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74"/>
              <p:cNvSpPr>
                <a:spLocks noChangeArrowheads="1"/>
              </p:cNvSpPr>
              <p:nvPr/>
            </p:nvSpPr>
            <p:spPr bwMode="auto">
              <a:xfrm>
                <a:off x="2322" y="1757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75" name="Rectangle 75"/>
              <p:cNvSpPr>
                <a:spLocks noChangeArrowheads="1"/>
              </p:cNvSpPr>
              <p:nvPr/>
            </p:nvSpPr>
            <p:spPr bwMode="auto">
              <a:xfrm>
                <a:off x="2658" y="1757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76" name="Line 76"/>
              <p:cNvSpPr>
                <a:spLocks noChangeShapeType="1"/>
              </p:cNvSpPr>
              <p:nvPr/>
            </p:nvSpPr>
            <p:spPr bwMode="auto">
              <a:xfrm>
                <a:off x="2457" y="1919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7" name="Group 77"/>
            <p:cNvGrpSpPr>
              <a:grpSpLocks/>
            </p:cNvGrpSpPr>
            <p:nvPr/>
          </p:nvGrpSpPr>
          <p:grpSpPr bwMode="auto">
            <a:xfrm>
              <a:off x="2805" y="1757"/>
              <a:ext cx="715" cy="229"/>
              <a:chOff x="2805" y="1757"/>
              <a:chExt cx="715" cy="229"/>
            </a:xfrm>
          </p:grpSpPr>
          <p:sp>
            <p:nvSpPr>
              <p:cNvPr id="2069" name="Line 78"/>
              <p:cNvSpPr>
                <a:spLocks noChangeShapeType="1"/>
              </p:cNvSpPr>
              <p:nvPr/>
            </p:nvSpPr>
            <p:spPr bwMode="auto">
              <a:xfrm>
                <a:off x="2805" y="1919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79"/>
              <p:cNvSpPr>
                <a:spLocks noChangeArrowheads="1"/>
              </p:cNvSpPr>
              <p:nvPr/>
            </p:nvSpPr>
            <p:spPr bwMode="auto">
              <a:xfrm>
                <a:off x="2994" y="1757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71" name="Rectangle 80"/>
              <p:cNvSpPr>
                <a:spLocks noChangeArrowheads="1"/>
              </p:cNvSpPr>
              <p:nvPr/>
            </p:nvSpPr>
            <p:spPr bwMode="auto">
              <a:xfrm>
                <a:off x="3330" y="1757"/>
                <a:ext cx="190" cy="2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0" hangingPunct="0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000066"/>
                    </a:solidFill>
                    <a:latin typeface="Century Schoolbook" panose="02040604050505020304" pitchFamily="18" charset="0"/>
                  </a:rPr>
                  <a:t>:</a:t>
                </a:r>
              </a:p>
            </p:txBody>
          </p:sp>
          <p:sp>
            <p:nvSpPr>
              <p:cNvPr id="2072" name="Line 81"/>
              <p:cNvSpPr>
                <a:spLocks noChangeShapeType="1"/>
              </p:cNvSpPr>
              <p:nvPr/>
            </p:nvSpPr>
            <p:spPr bwMode="auto">
              <a:xfrm>
                <a:off x="3129" y="1919"/>
                <a:ext cx="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68" name="Line 82"/>
            <p:cNvSpPr>
              <a:spLocks noChangeShapeType="1"/>
            </p:cNvSpPr>
            <p:nvPr/>
          </p:nvSpPr>
          <p:spPr bwMode="auto">
            <a:xfrm>
              <a:off x="3477" y="1927"/>
              <a:ext cx="1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">
  <a:themeElements>
    <a:clrScheme name="">
      <a:dk1>
        <a:srgbClr val="000000"/>
      </a:dk1>
      <a:lt1>
        <a:srgbClr val="F6FFED"/>
      </a:lt1>
      <a:dk2>
        <a:srgbClr val="000000"/>
      </a:dk2>
      <a:lt2>
        <a:srgbClr val="D49FFF"/>
      </a:lt2>
      <a:accent1>
        <a:srgbClr val="0000FF"/>
      </a:accent1>
      <a:accent2>
        <a:srgbClr val="FF5008"/>
      </a:accent2>
      <a:accent3>
        <a:srgbClr val="FAFFF4"/>
      </a:accent3>
      <a:accent4>
        <a:srgbClr val="000000"/>
      </a:accent4>
      <a:accent5>
        <a:srgbClr val="AAAAFF"/>
      </a:accent5>
      <a:accent6>
        <a:srgbClr val="E74806"/>
      </a:accent6>
      <a:hlink>
        <a:srgbClr val="8901F3"/>
      </a:hlink>
      <a:folHlink>
        <a:srgbClr val="919191"/>
      </a:folHlink>
    </a:clrScheme>
    <a:fontScheme name="a">
      <a:majorFont>
        <a:latin typeface="Arial Unicode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Monotype Sorts</vt:lpstr>
      <vt:lpstr>Calibri</vt:lpstr>
      <vt:lpstr>Times New Roman</vt:lpstr>
      <vt:lpstr>CG Times (WN)</vt:lpstr>
      <vt:lpstr>Century Schoolbook</vt:lpstr>
      <vt:lpstr>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ALI JAVED</cp:lastModifiedBy>
  <cp:revision>3</cp:revision>
  <cp:lastPrinted>2021-01-10T04:58:14Z</cp:lastPrinted>
  <dcterms:created xsi:type="dcterms:W3CDTF">2015-10-24T22:51:05Z</dcterms:created>
  <dcterms:modified xsi:type="dcterms:W3CDTF">2021-01-10T04:59:33Z</dcterms:modified>
</cp:coreProperties>
</file>