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035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9B35-17C9-4E94-B693-C0179522F4A3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E3E6-2AF7-4A2E-80BC-BFF56A54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B31DE-4105-4C5C-9B5B-767F4942B5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1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88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1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7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5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15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3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7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9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3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0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notesSlide" Target="../notesSlides/notesSlide1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15" name="intervalshape"/>
          <p:cNvCxnSpPr/>
          <p:nvPr/>
        </p:nvCxnSpPr>
        <p:spPr>
          <a:xfrm flipV="1">
            <a:off x="2415505" y="1701832"/>
            <a:ext cx="0" cy="3860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4" name="intervalshape"/>
          <p:cNvCxnSpPr/>
          <p:nvPr/>
        </p:nvCxnSpPr>
        <p:spPr>
          <a:xfrm flipV="1">
            <a:off x="1897206" y="1701832"/>
            <a:ext cx="0" cy="3860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3" name="intervalshape"/>
          <p:cNvCxnSpPr/>
          <p:nvPr/>
        </p:nvCxnSpPr>
        <p:spPr>
          <a:xfrm>
            <a:off x="585790" y="1701832"/>
            <a:ext cx="1311417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12" name="intervalshape"/>
          <p:cNvSpPr/>
          <p:nvPr>
            <p:custDataLst>
              <p:tags r:id="rId2"/>
            </p:custDataLst>
          </p:nvPr>
        </p:nvSpPr>
        <p:spPr>
          <a:xfrm>
            <a:off x="1897207" y="1566366"/>
            <a:ext cx="518299" cy="270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cxnSp>
        <p:nvCxnSpPr>
          <p:cNvPr id="6205" name="intervalshape"/>
          <p:cNvCxnSpPr/>
          <p:nvPr/>
        </p:nvCxnSpPr>
        <p:spPr>
          <a:xfrm flipV="1">
            <a:off x="2989336" y="2159032"/>
            <a:ext cx="0" cy="3403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4" name="intervalshape"/>
          <p:cNvCxnSpPr/>
          <p:nvPr/>
        </p:nvCxnSpPr>
        <p:spPr>
          <a:xfrm flipV="1">
            <a:off x="2415505" y="2159032"/>
            <a:ext cx="0" cy="3403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3" name="intervalshape"/>
          <p:cNvCxnSpPr/>
          <p:nvPr/>
        </p:nvCxnSpPr>
        <p:spPr>
          <a:xfrm>
            <a:off x="1531939" y="2159032"/>
            <a:ext cx="883567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2" name="intervalshape"/>
          <p:cNvSpPr/>
          <p:nvPr>
            <p:custDataLst>
              <p:tags r:id="rId3"/>
            </p:custDataLst>
          </p:nvPr>
        </p:nvSpPr>
        <p:spPr>
          <a:xfrm>
            <a:off x="2415506" y="2023566"/>
            <a:ext cx="573831" cy="270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cxnSp>
        <p:nvCxnSpPr>
          <p:cNvPr id="6195" name="intervalshape"/>
          <p:cNvCxnSpPr/>
          <p:nvPr/>
        </p:nvCxnSpPr>
        <p:spPr>
          <a:xfrm flipV="1">
            <a:off x="5247640" y="2616232"/>
            <a:ext cx="0" cy="2946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4" name="intervalshape"/>
          <p:cNvCxnSpPr/>
          <p:nvPr/>
        </p:nvCxnSpPr>
        <p:spPr>
          <a:xfrm flipV="1">
            <a:off x="2637633" y="2616232"/>
            <a:ext cx="0" cy="2946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3" name="intervalshape"/>
          <p:cNvCxnSpPr/>
          <p:nvPr/>
        </p:nvCxnSpPr>
        <p:spPr>
          <a:xfrm>
            <a:off x="1735139" y="2616232"/>
            <a:ext cx="902495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2" name="intervalshape"/>
          <p:cNvSpPr/>
          <p:nvPr>
            <p:custDataLst>
              <p:tags r:id="rId4"/>
            </p:custDataLst>
          </p:nvPr>
        </p:nvSpPr>
        <p:spPr>
          <a:xfrm>
            <a:off x="2637634" y="2480766"/>
            <a:ext cx="2610007" cy="2709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cxnSp>
        <p:nvCxnSpPr>
          <p:cNvPr id="6185" name="intervalshape"/>
          <p:cNvCxnSpPr/>
          <p:nvPr/>
        </p:nvCxnSpPr>
        <p:spPr>
          <a:xfrm flipV="1">
            <a:off x="6950623" y="3073432"/>
            <a:ext cx="0" cy="2489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4" name="intervalshape"/>
          <p:cNvCxnSpPr/>
          <p:nvPr/>
        </p:nvCxnSpPr>
        <p:spPr>
          <a:xfrm flipV="1">
            <a:off x="5247640" y="3073432"/>
            <a:ext cx="0" cy="2489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3" name="intervalshape"/>
          <p:cNvCxnSpPr/>
          <p:nvPr/>
        </p:nvCxnSpPr>
        <p:spPr>
          <a:xfrm>
            <a:off x="963614" y="3073432"/>
            <a:ext cx="4284027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2" name="intervalshape"/>
          <p:cNvSpPr/>
          <p:nvPr>
            <p:custDataLst>
              <p:tags r:id="rId5"/>
            </p:custDataLst>
          </p:nvPr>
        </p:nvSpPr>
        <p:spPr>
          <a:xfrm>
            <a:off x="5247641" y="2937966"/>
            <a:ext cx="1702983" cy="2709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cxnSp>
        <p:nvCxnSpPr>
          <p:cNvPr id="6175" name="intervalshape"/>
          <p:cNvCxnSpPr/>
          <p:nvPr/>
        </p:nvCxnSpPr>
        <p:spPr>
          <a:xfrm flipV="1">
            <a:off x="7098709" y="3530632"/>
            <a:ext cx="0" cy="2032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4" name="intervalshape"/>
          <p:cNvCxnSpPr/>
          <p:nvPr/>
        </p:nvCxnSpPr>
        <p:spPr>
          <a:xfrm flipV="1">
            <a:off x="6524877" y="3530632"/>
            <a:ext cx="0" cy="2032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3" name="intervalshape"/>
          <p:cNvCxnSpPr/>
          <p:nvPr/>
        </p:nvCxnSpPr>
        <p:spPr>
          <a:xfrm>
            <a:off x="1573213" y="3530632"/>
            <a:ext cx="4951664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intervalshape"/>
          <p:cNvSpPr/>
          <p:nvPr>
            <p:custDataLst>
              <p:tags r:id="rId6"/>
            </p:custDataLst>
          </p:nvPr>
        </p:nvSpPr>
        <p:spPr>
          <a:xfrm>
            <a:off x="6524877" y="3395166"/>
            <a:ext cx="573832" cy="27093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cxnSp>
        <p:nvCxnSpPr>
          <p:cNvPr id="6165" name="intervalshape"/>
          <p:cNvCxnSpPr/>
          <p:nvPr/>
        </p:nvCxnSpPr>
        <p:spPr>
          <a:xfrm flipV="1">
            <a:off x="7357858" y="3987832"/>
            <a:ext cx="0" cy="1574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4" name="intervalshape"/>
          <p:cNvCxnSpPr/>
          <p:nvPr/>
        </p:nvCxnSpPr>
        <p:spPr>
          <a:xfrm flipV="1">
            <a:off x="7098709" y="3987832"/>
            <a:ext cx="0" cy="1574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3" name="intervalshape"/>
          <p:cNvCxnSpPr/>
          <p:nvPr/>
        </p:nvCxnSpPr>
        <p:spPr>
          <a:xfrm>
            <a:off x="2347915" y="3987832"/>
            <a:ext cx="4750795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2" name="intervalshape"/>
          <p:cNvSpPr/>
          <p:nvPr>
            <p:custDataLst>
              <p:tags r:id="rId7"/>
            </p:custDataLst>
          </p:nvPr>
        </p:nvSpPr>
        <p:spPr>
          <a:xfrm>
            <a:off x="7098710" y="3852366"/>
            <a:ext cx="259149" cy="27093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cxnSp>
        <p:nvCxnSpPr>
          <p:cNvPr id="6155" name="intervalshape"/>
          <p:cNvCxnSpPr/>
          <p:nvPr/>
        </p:nvCxnSpPr>
        <p:spPr>
          <a:xfrm flipV="1">
            <a:off x="7635518" y="4445032"/>
            <a:ext cx="0" cy="1117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4" name="intervalshape"/>
          <p:cNvCxnSpPr/>
          <p:nvPr/>
        </p:nvCxnSpPr>
        <p:spPr>
          <a:xfrm flipV="1">
            <a:off x="7265305" y="4445032"/>
            <a:ext cx="0" cy="1117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3" name="intervalshape"/>
          <p:cNvCxnSpPr/>
          <p:nvPr/>
        </p:nvCxnSpPr>
        <p:spPr>
          <a:xfrm>
            <a:off x="2497138" y="4445032"/>
            <a:ext cx="4768166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intervalshape"/>
          <p:cNvSpPr/>
          <p:nvPr>
            <p:custDataLst>
              <p:tags r:id="rId8"/>
            </p:custDataLst>
          </p:nvPr>
        </p:nvSpPr>
        <p:spPr>
          <a:xfrm>
            <a:off x="7265306" y="4309566"/>
            <a:ext cx="370213" cy="27093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cxnSp>
        <p:nvCxnSpPr>
          <p:cNvPr id="6145" name="intervalshape"/>
          <p:cNvCxnSpPr/>
          <p:nvPr/>
        </p:nvCxnSpPr>
        <p:spPr>
          <a:xfrm flipV="1">
            <a:off x="7931689" y="4902232"/>
            <a:ext cx="0" cy="660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" name="intervalshape"/>
          <p:cNvCxnSpPr/>
          <p:nvPr/>
        </p:nvCxnSpPr>
        <p:spPr>
          <a:xfrm flipV="1">
            <a:off x="7635518" y="4902232"/>
            <a:ext cx="0" cy="660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3" name="intervalshape"/>
          <p:cNvCxnSpPr/>
          <p:nvPr/>
        </p:nvCxnSpPr>
        <p:spPr>
          <a:xfrm>
            <a:off x="819150" y="4902232"/>
            <a:ext cx="6816368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2" name="intervalshape"/>
          <p:cNvSpPr/>
          <p:nvPr>
            <p:custDataLst>
              <p:tags r:id="rId9"/>
            </p:custDataLst>
          </p:nvPr>
        </p:nvSpPr>
        <p:spPr>
          <a:xfrm>
            <a:off x="7635519" y="4766766"/>
            <a:ext cx="296171" cy="27093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4" y="198947"/>
            <a:ext cx="7406640" cy="651146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TIMELINE</a:t>
            </a:r>
          </a:p>
        </p:txBody>
      </p:sp>
      <p:sp>
        <p:nvSpPr>
          <p:cNvPr id="6125" name="pgshape"/>
          <p:cNvSpPr/>
          <p:nvPr>
            <p:custDataLst>
              <p:tags r:id="rId10"/>
            </p:custDataLst>
          </p:nvPr>
        </p:nvSpPr>
        <p:spPr>
          <a:xfrm>
            <a:off x="1193800" y="5562632"/>
            <a:ext cx="6756400" cy="677333"/>
          </a:xfrm>
          <a:prstGeom prst="rect">
            <a:avLst/>
          </a:prstGeom>
          <a:gradFill flip="none" rotWithShape="1">
            <a:gsLst>
              <a:gs pos="0">
                <a:srgbClr val="2E5C5C"/>
              </a:gs>
              <a:gs pos="100000">
                <a:srgbClr val="3F7F7F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6126" name="pgshape"/>
          <p:cNvSpPr txBox="1"/>
          <p:nvPr>
            <p:custDataLst>
              <p:tags r:id="rId11"/>
            </p:custDataLst>
          </p:nvPr>
        </p:nvSpPr>
        <p:spPr>
          <a:xfrm>
            <a:off x="431800" y="556263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badi" panose="020B0604020104020204" pitchFamily="34" charset="0"/>
              </a:rPr>
              <a:t>2013</a:t>
            </a:r>
          </a:p>
        </p:txBody>
      </p:sp>
      <p:sp>
        <p:nvSpPr>
          <p:cNvPr id="6127" name="pgshape"/>
          <p:cNvSpPr txBox="1"/>
          <p:nvPr>
            <p:custDataLst>
              <p:tags r:id="rId12"/>
            </p:custDataLst>
          </p:nvPr>
        </p:nvSpPr>
        <p:spPr>
          <a:xfrm>
            <a:off x="1193800" y="5562631"/>
            <a:ext cx="1689100" cy="6773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</a:rPr>
              <a:t>Q1</a:t>
            </a:r>
          </a:p>
        </p:txBody>
      </p:sp>
      <p:cxnSp>
        <p:nvCxnSpPr>
          <p:cNvPr id="6129" name="pgshape"/>
          <p:cNvCxnSpPr/>
          <p:nvPr/>
        </p:nvCxnSpPr>
        <p:spPr>
          <a:xfrm>
            <a:off x="2882900" y="5765832"/>
            <a:ext cx="0" cy="270933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0" name="pgshape"/>
          <p:cNvSpPr txBox="1"/>
          <p:nvPr>
            <p:custDataLst>
              <p:tags r:id="rId13"/>
            </p:custDataLst>
          </p:nvPr>
        </p:nvSpPr>
        <p:spPr>
          <a:xfrm>
            <a:off x="2882900" y="5562631"/>
            <a:ext cx="1689100" cy="6773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</a:rPr>
              <a:t>Q2</a:t>
            </a:r>
          </a:p>
        </p:txBody>
      </p:sp>
      <p:cxnSp>
        <p:nvCxnSpPr>
          <p:cNvPr id="6132" name="pgshape"/>
          <p:cNvCxnSpPr/>
          <p:nvPr/>
        </p:nvCxnSpPr>
        <p:spPr>
          <a:xfrm>
            <a:off x="4572000" y="5765832"/>
            <a:ext cx="0" cy="270933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3" name="pgshape"/>
          <p:cNvSpPr txBox="1"/>
          <p:nvPr>
            <p:custDataLst>
              <p:tags r:id="rId14"/>
            </p:custDataLst>
          </p:nvPr>
        </p:nvSpPr>
        <p:spPr>
          <a:xfrm>
            <a:off x="4572000" y="5562631"/>
            <a:ext cx="1689100" cy="6773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</a:rPr>
              <a:t>Q3</a:t>
            </a:r>
          </a:p>
        </p:txBody>
      </p:sp>
      <p:cxnSp>
        <p:nvCxnSpPr>
          <p:cNvPr id="6135" name="pgshape"/>
          <p:cNvCxnSpPr/>
          <p:nvPr/>
        </p:nvCxnSpPr>
        <p:spPr>
          <a:xfrm>
            <a:off x="6261100" y="5765832"/>
            <a:ext cx="0" cy="270933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36" name="pgshape"/>
          <p:cNvSpPr txBox="1"/>
          <p:nvPr>
            <p:custDataLst>
              <p:tags r:id="rId15"/>
            </p:custDataLst>
          </p:nvPr>
        </p:nvSpPr>
        <p:spPr>
          <a:xfrm>
            <a:off x="6261100" y="5562631"/>
            <a:ext cx="1689100" cy="6773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wrap="square" rtlCol="0" anchor="ctr" anchorCtr="1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badi" panose="020B0604020104020204" pitchFamily="34" charset="0"/>
              </a:rPr>
              <a:t>Q4</a:t>
            </a:r>
          </a:p>
        </p:txBody>
      </p:sp>
      <p:sp>
        <p:nvSpPr>
          <p:cNvPr id="6138" name="pgshape"/>
          <p:cNvSpPr txBox="1"/>
          <p:nvPr>
            <p:custDataLst>
              <p:tags r:id="rId16"/>
            </p:custDataLst>
          </p:nvPr>
        </p:nvSpPr>
        <p:spPr>
          <a:xfrm>
            <a:off x="8077200" y="556263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badi" panose="020B0604020104020204" pitchFamily="34" charset="0"/>
              </a:rPr>
              <a:t>2013</a:t>
            </a:r>
          </a:p>
        </p:txBody>
      </p:sp>
      <p:sp>
        <p:nvSpPr>
          <p:cNvPr id="6140" name="intervalshape"/>
          <p:cNvSpPr txBox="1"/>
          <p:nvPr>
            <p:custDataLst>
              <p:tags r:id="rId17"/>
            </p:custDataLst>
          </p:nvPr>
        </p:nvSpPr>
        <p:spPr>
          <a:xfrm>
            <a:off x="203200" y="4830962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Release</a:t>
            </a:r>
          </a:p>
        </p:txBody>
      </p:sp>
      <p:sp>
        <p:nvSpPr>
          <p:cNvPr id="6146" name="intervalshape"/>
          <p:cNvSpPr txBox="1"/>
          <p:nvPr>
            <p:custDataLst>
              <p:tags r:id="rId18"/>
            </p:custDataLst>
          </p:nvPr>
        </p:nvSpPr>
        <p:spPr>
          <a:xfrm>
            <a:off x="6927494" y="47278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>
                <a:latin typeface="Abadi" panose="020B0604020104020204" pitchFamily="34" charset="0"/>
              </a:rPr>
              <a:t>12/15/13</a:t>
            </a:r>
          </a:p>
        </p:txBody>
      </p:sp>
      <p:sp>
        <p:nvSpPr>
          <p:cNvPr id="6148" name="intervalshape"/>
          <p:cNvSpPr txBox="1"/>
          <p:nvPr>
            <p:custDataLst>
              <p:tags r:id="rId19"/>
            </p:custDataLst>
          </p:nvPr>
        </p:nvSpPr>
        <p:spPr>
          <a:xfrm>
            <a:off x="7931692" y="47278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12/31/13</a:t>
            </a:r>
          </a:p>
        </p:txBody>
      </p:sp>
      <p:sp>
        <p:nvSpPr>
          <p:cNvPr id="6150" name="intervalshape"/>
          <p:cNvSpPr txBox="1"/>
          <p:nvPr>
            <p:custDataLst>
              <p:tags r:id="rId20"/>
            </p:custDataLst>
          </p:nvPr>
        </p:nvSpPr>
        <p:spPr>
          <a:xfrm>
            <a:off x="203200" y="4373762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Critical Design Changes &amp; Updates</a:t>
            </a:r>
          </a:p>
        </p:txBody>
      </p:sp>
      <p:sp>
        <p:nvSpPr>
          <p:cNvPr id="6156" name="intervalshape"/>
          <p:cNvSpPr txBox="1"/>
          <p:nvPr>
            <p:custDataLst>
              <p:tags r:id="rId21"/>
            </p:custDataLst>
          </p:nvPr>
        </p:nvSpPr>
        <p:spPr>
          <a:xfrm>
            <a:off x="6614431" y="4280886"/>
            <a:ext cx="650875" cy="32829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000" dirty="0">
                <a:latin typeface="Abadi" panose="020B0604020104020204" pitchFamily="34" charset="0"/>
              </a:rPr>
              <a:t>11/25/13</a:t>
            </a:r>
          </a:p>
        </p:txBody>
      </p:sp>
      <p:sp>
        <p:nvSpPr>
          <p:cNvPr id="6158" name="intervalshape"/>
          <p:cNvSpPr txBox="1"/>
          <p:nvPr>
            <p:custDataLst>
              <p:tags r:id="rId22"/>
            </p:custDataLst>
          </p:nvPr>
        </p:nvSpPr>
        <p:spPr>
          <a:xfrm>
            <a:off x="7635520" y="4280886"/>
            <a:ext cx="650875" cy="32829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000" dirty="0">
                <a:latin typeface="Abadi" panose="020B0604020104020204" pitchFamily="34" charset="0"/>
              </a:rPr>
              <a:t>12/15/13</a:t>
            </a:r>
          </a:p>
        </p:txBody>
      </p:sp>
      <p:sp>
        <p:nvSpPr>
          <p:cNvPr id="6160" name="intervalshape"/>
          <p:cNvSpPr txBox="1"/>
          <p:nvPr>
            <p:custDataLst>
              <p:tags r:id="rId23"/>
            </p:custDataLst>
          </p:nvPr>
        </p:nvSpPr>
        <p:spPr>
          <a:xfrm>
            <a:off x="203200" y="3916562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Public Beta &amp; Production Testing</a:t>
            </a:r>
          </a:p>
        </p:txBody>
      </p:sp>
      <p:sp>
        <p:nvSpPr>
          <p:cNvPr id="6166" name="intervalshape"/>
          <p:cNvSpPr txBox="1"/>
          <p:nvPr>
            <p:custDataLst>
              <p:tags r:id="rId24"/>
            </p:custDataLst>
          </p:nvPr>
        </p:nvSpPr>
        <p:spPr>
          <a:xfrm>
            <a:off x="6390685" y="38134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>
                <a:latin typeface="Abadi" panose="020B0604020104020204" pitchFamily="34" charset="0"/>
              </a:rPr>
              <a:t>11/16/13</a:t>
            </a:r>
          </a:p>
        </p:txBody>
      </p:sp>
      <p:sp>
        <p:nvSpPr>
          <p:cNvPr id="6168" name="intervalshape"/>
          <p:cNvSpPr txBox="1"/>
          <p:nvPr>
            <p:custDataLst>
              <p:tags r:id="rId25"/>
            </p:custDataLst>
          </p:nvPr>
        </p:nvSpPr>
        <p:spPr>
          <a:xfrm>
            <a:off x="7357860" y="38134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11/30/13</a:t>
            </a:r>
          </a:p>
        </p:txBody>
      </p:sp>
      <p:sp>
        <p:nvSpPr>
          <p:cNvPr id="6170" name="intervalshape"/>
          <p:cNvSpPr txBox="1"/>
          <p:nvPr>
            <p:custDataLst>
              <p:tags r:id="rId26"/>
            </p:custDataLst>
          </p:nvPr>
        </p:nvSpPr>
        <p:spPr>
          <a:xfrm>
            <a:off x="203200" y="3459362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Testing &amp;Debugging</a:t>
            </a:r>
          </a:p>
        </p:txBody>
      </p:sp>
      <p:sp>
        <p:nvSpPr>
          <p:cNvPr id="6176" name="intervalshape"/>
          <p:cNvSpPr txBox="1"/>
          <p:nvPr>
            <p:custDataLst>
              <p:tags r:id="rId27"/>
            </p:custDataLst>
          </p:nvPr>
        </p:nvSpPr>
        <p:spPr>
          <a:xfrm>
            <a:off x="5816853" y="33562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>
                <a:latin typeface="Abadi" panose="020B0604020104020204" pitchFamily="34" charset="0"/>
              </a:rPr>
              <a:t>10/16/13</a:t>
            </a:r>
          </a:p>
        </p:txBody>
      </p:sp>
      <p:sp>
        <p:nvSpPr>
          <p:cNvPr id="6178" name="intervalshape"/>
          <p:cNvSpPr txBox="1"/>
          <p:nvPr>
            <p:custDataLst>
              <p:tags r:id="rId28"/>
            </p:custDataLst>
          </p:nvPr>
        </p:nvSpPr>
        <p:spPr>
          <a:xfrm>
            <a:off x="7098711" y="3356226"/>
            <a:ext cx="708025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11/16/13</a:t>
            </a:r>
          </a:p>
        </p:txBody>
      </p:sp>
      <p:sp>
        <p:nvSpPr>
          <p:cNvPr id="6180" name="intervalshape"/>
          <p:cNvSpPr txBox="1"/>
          <p:nvPr>
            <p:custDataLst>
              <p:tags r:id="rId29"/>
            </p:custDataLst>
          </p:nvPr>
        </p:nvSpPr>
        <p:spPr>
          <a:xfrm>
            <a:off x="203200" y="3002162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Integration</a:t>
            </a:r>
          </a:p>
        </p:txBody>
      </p:sp>
      <p:sp>
        <p:nvSpPr>
          <p:cNvPr id="6186" name="intervalshape"/>
          <p:cNvSpPr txBox="1"/>
          <p:nvPr>
            <p:custDataLst>
              <p:tags r:id="rId30"/>
            </p:custDataLst>
          </p:nvPr>
        </p:nvSpPr>
        <p:spPr>
          <a:xfrm>
            <a:off x="4695190" y="28990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>
                <a:latin typeface="Abadi" panose="020B0604020104020204" pitchFamily="34" charset="0"/>
              </a:rPr>
              <a:t>8/8/13</a:t>
            </a:r>
          </a:p>
        </p:txBody>
      </p:sp>
      <p:sp>
        <p:nvSpPr>
          <p:cNvPr id="6188" name="intervalshape"/>
          <p:cNvSpPr txBox="1"/>
          <p:nvPr>
            <p:custDataLst>
              <p:tags r:id="rId31"/>
            </p:custDataLst>
          </p:nvPr>
        </p:nvSpPr>
        <p:spPr>
          <a:xfrm>
            <a:off x="6950623" y="2899026"/>
            <a:ext cx="630238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11/8/13</a:t>
            </a:r>
          </a:p>
        </p:txBody>
      </p:sp>
      <p:sp>
        <p:nvSpPr>
          <p:cNvPr id="6190" name="intervalshape"/>
          <p:cNvSpPr txBox="1"/>
          <p:nvPr>
            <p:custDataLst>
              <p:tags r:id="rId32"/>
            </p:custDataLst>
          </p:nvPr>
        </p:nvSpPr>
        <p:spPr>
          <a:xfrm>
            <a:off x="203200" y="2544962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Design &amp; Development</a:t>
            </a:r>
          </a:p>
        </p:txBody>
      </p:sp>
      <p:sp>
        <p:nvSpPr>
          <p:cNvPr id="6196" name="intervalshape"/>
          <p:cNvSpPr txBox="1"/>
          <p:nvPr>
            <p:custDataLst>
              <p:tags r:id="rId33"/>
            </p:custDataLst>
          </p:nvPr>
        </p:nvSpPr>
        <p:spPr>
          <a:xfrm>
            <a:off x="2007397" y="2441826"/>
            <a:ext cx="630237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>
                <a:latin typeface="Abadi" panose="020B0604020104020204" pitchFamily="34" charset="0"/>
              </a:rPr>
              <a:t>3/20/13</a:t>
            </a:r>
          </a:p>
        </p:txBody>
      </p:sp>
      <p:sp>
        <p:nvSpPr>
          <p:cNvPr id="6198" name="intervalshape"/>
          <p:cNvSpPr txBox="1"/>
          <p:nvPr>
            <p:custDataLst>
              <p:tags r:id="rId34"/>
            </p:custDataLst>
          </p:nvPr>
        </p:nvSpPr>
        <p:spPr>
          <a:xfrm>
            <a:off x="5247640" y="24418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8/8/13</a:t>
            </a:r>
          </a:p>
        </p:txBody>
      </p:sp>
      <p:sp>
        <p:nvSpPr>
          <p:cNvPr id="6200" name="intervalshape"/>
          <p:cNvSpPr txBox="1"/>
          <p:nvPr>
            <p:custDataLst>
              <p:tags r:id="rId35"/>
            </p:custDataLst>
          </p:nvPr>
        </p:nvSpPr>
        <p:spPr>
          <a:xfrm>
            <a:off x="203200" y="2087762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Requirements Spec</a:t>
            </a:r>
          </a:p>
        </p:txBody>
      </p:sp>
      <p:sp>
        <p:nvSpPr>
          <p:cNvPr id="6206" name="intervalshape"/>
          <p:cNvSpPr txBox="1"/>
          <p:nvPr>
            <p:custDataLst>
              <p:tags r:id="rId36"/>
            </p:custDataLst>
          </p:nvPr>
        </p:nvSpPr>
        <p:spPr>
          <a:xfrm>
            <a:off x="1863055" y="19846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>
                <a:latin typeface="Abadi" panose="020B0604020104020204" pitchFamily="34" charset="0"/>
              </a:rPr>
              <a:t>3/8/13</a:t>
            </a:r>
          </a:p>
        </p:txBody>
      </p:sp>
      <p:sp>
        <p:nvSpPr>
          <p:cNvPr id="6208" name="intervalshape"/>
          <p:cNvSpPr txBox="1"/>
          <p:nvPr>
            <p:custDataLst>
              <p:tags r:id="rId37"/>
            </p:custDataLst>
          </p:nvPr>
        </p:nvSpPr>
        <p:spPr>
          <a:xfrm>
            <a:off x="2989336" y="19846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4/8/13</a:t>
            </a:r>
          </a:p>
        </p:txBody>
      </p:sp>
      <p:sp>
        <p:nvSpPr>
          <p:cNvPr id="6210" name="intervalshape"/>
          <p:cNvSpPr txBox="1"/>
          <p:nvPr>
            <p:custDataLst>
              <p:tags r:id="rId38"/>
            </p:custDataLst>
          </p:nvPr>
        </p:nvSpPr>
        <p:spPr>
          <a:xfrm>
            <a:off x="203202" y="1630562"/>
            <a:ext cx="831273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RFP</a:t>
            </a:r>
          </a:p>
        </p:txBody>
      </p:sp>
      <p:sp>
        <p:nvSpPr>
          <p:cNvPr id="6216" name="intervalshape"/>
          <p:cNvSpPr txBox="1"/>
          <p:nvPr>
            <p:custDataLst>
              <p:tags r:id="rId39"/>
            </p:custDataLst>
          </p:nvPr>
        </p:nvSpPr>
        <p:spPr>
          <a:xfrm>
            <a:off x="1344756" y="15274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pPr algn="r"/>
            <a:r>
              <a:rPr lang="en-US" sz="1100" dirty="0">
                <a:latin typeface="Abadi" panose="020B0604020104020204" pitchFamily="34" charset="0"/>
              </a:rPr>
              <a:t>2/8/13</a:t>
            </a:r>
          </a:p>
        </p:txBody>
      </p:sp>
      <p:sp>
        <p:nvSpPr>
          <p:cNvPr id="6218" name="intervalshape"/>
          <p:cNvSpPr txBox="1"/>
          <p:nvPr>
            <p:custDataLst>
              <p:tags r:id="rId40"/>
            </p:custDataLst>
          </p:nvPr>
        </p:nvSpPr>
        <p:spPr>
          <a:xfrm>
            <a:off x="2415505" y="1527426"/>
            <a:ext cx="552450" cy="348813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no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3/8/13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6125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8.0&quot;&gt;&lt;object type=&quot;1&quot; unique_id=&quot;10001&quot;&gt;&lt;object type=&quot;2&quot; unique_id=&quot;27329&quot;&gt;&lt;object type=&quot;3&quot; unique_id=&quot;27331&quot;&gt;&lt;property id=&quot;20148&quot; value=&quot;5&quot;/&gt;&lt;property id=&quot;20300&quot; value=&quot;Slide 2&quot;/&gt;&lt;property id=&quot;20307&quot; value=&quot;265&quot;/&gt;&lt;/object&gt;&lt;object type=&quot;3&quot; unique_id=&quot;27332&quot;&gt;&lt;property id=&quot;20148&quot; value=&quot;5&quot;/&gt;&lt;property id=&quot;20300&quot; value=&quot;Slide 3&quot;/&gt;&lt;property id=&quot;20307&quot; value=&quot;266&quot;/&gt;&lt;/object&gt;&lt;object type=&quot;3&quot; unique_id=&quot;27358&quot;&gt;&lt;property id=&quot;20148&quot; value=&quot;5&quot;/&gt;&lt;property id=&quot;20300&quot; value=&quot;Slide 1 - &amp;quot;Software Development&amp;quot;&quot;/&gt;&lt;property id=&quot;20307&quot; value=&quot;267&quot;/&gt;&lt;/object&gt;&lt;/object&gt;&lt;object type=&quot;8&quot; unique_id=&quot;27337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49,133,156,-13531748,False;;12/15/2013 00:00:00;12/31/2013 00:00:00;Release;0;Shape;0;;11;;11;;11;7;-16777215;-16777216;-16777216;False;180;False;False;False;False;False;False;False;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YTIMEBANDDATE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IGHTTIMEBANDDATE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49,133,156,-13531748,False;;12/15/2013 00:00:00;12/31/2013 00:00:00;Release;0;tbName;0;;11;;11;;11;7;-16777215;-16777216;-16777216;False;180;False;False;False;False;False;False;False;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49,133,156,-13531748,False;;12/15/2013 00:00:00;12/31/2013 00:00:00;Release;0;tbStartDate;0;;11;;11;;11;7;-16777215;-16777216;-16777216;False;180;False;False;False;False;False;False;False;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TYPE" val="Standard"/>
  <p:tag name="INTERVALTHICKBAND" val="false"/>
  <p:tag name="AUTOFIT" val="1"/>
  <p:tag name="TIMEBANDROUNDED" val="false"/>
  <p:tag name="3DEFFECT" val="true"/>
  <p:tag name="TIMEBANDTHIN" val="false"/>
  <p:tag name="SHOWFLAGDIALOG" val="Finish"/>
  <p:tag name="ELAPSEDSTYLE" val="wide"/>
  <p:tag name="WORDWRAPINTERVAL" val="false"/>
  <p:tag name="INTERVALVERTCONNECTOR" val="true"/>
  <p:tag name="CUSTOMETIMEBANDPOSITION" val="366.0021"/>
  <p:tag name="INTERVALDATE" val="split"/>
  <p:tag name="ADJUSTINTERVALTITLETEXT" val="true"/>
  <p:tag name="INTERVALHORIZCONNECTOR" val="true"/>
  <p:tag name="TODAYMARKERFONTCHANGES" val="Calibri;11"/>
  <p:tag name="MARKERCOLOR" val="0,0,0,true"/>
  <p:tag name="ADJUSTINTERVALTITLETEXT_TOP" val="true"/>
  <p:tag name="WORDWRAPMILESTONE" val="true"/>
  <p:tag name="TIMESCALEPOINT" val="Quarters"/>
  <p:tag name="CONFIGUREAUTOMATICFLAG" val="True"/>
  <p:tag name="MILESTONEDATEFORMAT" val="MM.dd"/>
  <p:tag name="TIMESCALEDATEFORMAT" val="MMM"/>
  <p:tag name="INTERVALTEXT" val="left"/>
  <p:tag name="INTERVALABOVE" val="true"/>
  <p:tag name="TIMEBANDPOS" val="custom"/>
  <p:tag name="CUSTOMTIMEBANDPOSITION" val="328.5019"/>
  <p:tag name="FLAGCONNECTORCOLOR" val="79,129,189,true"/>
  <p:tag name="INTERVALDURATIONPOSITION" val="Hide"/>
  <p:tag name="MILESTONEDEFAULTFONT" val="Calibri;11;False;-16777216;False;False"/>
  <p:tag name="MILESTONEDATEDEFAULTFONT" val="Calibri;10;False;-14726787;False;False"/>
  <p:tag name="TASKDEFAULTFONT" val="Calibri;11;False;-16777216;False;False"/>
  <p:tag name="TASKDATEDEFAULTFONT" val="Calibri;10;False;-14726787;False;False"/>
  <p:tag name="VERSION" val="1.76"/>
  <p:tag name="TIMELINECULTURE" val="en-US"/>
  <p:tag name="TIMEBANDPOSCUSTOM" val="10"/>
  <p:tag name="PREVIOUSTIMEBANDPOSITION" val="328.5019"/>
  <p:tag name="LEFTBANDDATE" val="Calibri;24"/>
  <p:tag name="TIMESCALEFONT" val="Calibri;14;False;16777215;False;False"/>
  <p:tag name="RIGHTBANDDATE" val="Calibri;24"/>
  <p:tag name="TODAYMARKER" val="false"/>
  <p:tag name="TODAYMARKERABOVE" val="false"/>
  <p:tag name="ELAPSED" val="false"/>
  <p:tag name="TIMEBANDDATES" val="both"/>
  <p:tag name="INTERVALTIMESCALEENDDATE" val="12/31/2013 12:00:00 AM"/>
  <p:tag name="INTERVALTIMESCALESTARTDATE" val="2/8/2013 12:00:00 AM"/>
  <p:tag name="CONFIGURETIMESCALEENDDATE" val="12/31/2013 12:00:00 AM"/>
  <p:tag name="CONFIGURETIMESCALESTARTDATE" val="2/8/2013 12:00:00 AM"/>
  <p:tag name="INTERVALDATEFORMAT" val="M/d/yy"/>
  <p:tag name="TIMEBANDPOSVALUE" val="328.5019"/>
  <p:tag name="TIMEBANDCOLOR" val="46,92,92,False"/>
  <p:tag name="ACTUALTIMESCALEENDDATE" val="12/31/2013 12:00:00 AM"/>
  <p:tag name="ACTUALTIMESCALESTARTDATE" val="1/1/2013 12:00:00 AM"/>
  <p:tag name="SLIDEHEIGHT" val="4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49,133,156,-13531748,False;;12/15/2013 00:00:00;12/31/2013 00:00:00;Release;0;tbFinishDate;0;;11;;11;;11;7;-16777215;-16777216;-16777216;False;180;False;False;False;False;False;False;False;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9,133,156,-13531748,False;;11/25/2013 00:00:00;12/15/2013 00:00:00;Critical Design Changes &amp; Updates;0;tbName;1;;11;;10;;10;6;-16777215;-16777216;-16777216;False;180;False;False;False;False;False;False;False;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9,133,156,-13531748,False;;11/25/2013 00:00:00;12/15/2013 00:00:00;Critical Design Changes &amp; Updates;0;tbStartDate;1;;11;;10;;10;6;-16777215;-16777216;-16777216;False;180;False;False;False;False;False;False;False;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9,133,156,-13531748,False;;11/25/2013 00:00:00;12/15/2013 00:00:00;Critical Design Changes &amp; Updates;0;tbFinishDate;1;;11;;10;;10;6;-16777215;-16777216;-16777216;False;180;False;False;False;False;False;False;False;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49,133,156,-13531748,False;;11/16/2013 00:00:00;11/30/2013 00:00:00;Public Beta &amp; Production Testing;0;tbName;2;;11;;11;;11;5;-16777215;-16777216;-16777216;False;180;False;False;False;False;False;False;False;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49,133,156,-13531748,False;;11/16/2013 00:00:00;11/30/2013 00:00:00;Public Beta &amp; Production Testing;0;tbStartDate;2;;11;;11;;11;5;-16777215;-16777216;-16777216;False;180;False;False;False;False;False;False;False;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49,133,156,-13531748,False;;11/16/2013 00:00:00;11/30/2013 00:00:00;Public Beta &amp; Production Testing;0;tbFinishDate;2;;11;;11;;11;5;-16777215;-16777216;-16777216;False;180;False;False;False;False;False;False;False;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33,89,104,-14591640,False;;10/16/2013 00:00:00;11/16/2013 00:00:00;Testing &amp;Debugging;0;tbName;3;;11;;11;;11;4;-16777215;-16777216;-16777216;False;180;False;False;False;False;False;False;False;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33,89,104,-14591640,False;;10/16/2013 00:00:00;11/16/2013 00:00:00;Testing &amp;Debugging;0;tbStartDate;3;;11;;11;;11;4;-16777215;-16777216;-16777216;False;180;False;False;False;False;False;False;False;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33,89,104,-14591640,False;;10/16/2013 00:00:00;11/16/2013 00:00:00;Testing &amp;Debugging;0;tbFinishDate;3;;11;;11;;11;4;-16777215;-16777216;-16777216;False;180;False;False;False;False;False;False;False;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9,133,156,-13531748,False;;02/08/2013 00:00:00;03/08/2013 00:00:00;RFP;0;Shape;7;;11;;11;;11;0;-16777215;-16777216;-16777216;False;65.45457;False;False;False;False;False;False;False;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33,89,104,-14591640,False;;08/08/2013 00:00:00;11/08/2013 00:00:00;Integration;0;tbName;4;;11;;11;;11;3;-16777215;-16777216;-16777216;False;180;False;False;False;False;False;False;False;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33,89,104,-14591640,False;;08/08/2013 00:00:00;11/08/2013 00:00:00;Integration;0;tbStartDate;4;;11;;11;;11;3;-16777215;-16777216;-16777216;False;180;False;False;False;False;False;False;False;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33,89,104,-14591640,False;;08/08/2013 00:00:00;11/08/2013 00:00:00;Integration;0;tbFinishDate;4;;11;;11;;11;3;-16777215;-16777216;-16777216;False;180;False;False;False;False;False;False;False;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33,89,104,-14591640,False;;03/20/2013 00:00:00;08/08/2013 00:00:00;Design &amp; Development;0;tbName;5;;11;;11;;11;2;-16777215;-16777216;-16777216;False;180;False;False;False;False;False;False;False;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33,89,104,-14591640,False;;03/20/2013 00:00:00;08/08/2013 00:00:00;Design &amp; Development;0;tbStartDate;5;;11;;11;;11;2;-16777215;-16777216;-16777216;False;180;False;False;False;False;False;False;False;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33,89,104,-14591640,False;;03/20/2013 00:00:00;08/08/2013 00:00:00;Design &amp; Development;0;tbFinishDate;5;;11;;11;;11;2;-16777215;-16777216;-16777216;False;180;False;False;False;False;False;False;False;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49,133,156,-13531748,False;;03/08/2013 00:00:00;04/08/2013 00:00:00;Requirements Spec;0;tbName;6;;11;;11;;11;1;-16777215;-16777216;-16777216;False;180;False;False;False;False;False;False;False;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49,133,156,-13531748,False;;03/08/2013 00:00:00;04/08/2013 00:00:00;Requirements Spec;0;tbStartDate;6;;11;;11;;11;1;-16777215;-16777216;-16777216;False;180;False;False;False;False;False;False;False;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49,133,156,-13531748,False;;03/08/2013 00:00:00;04/08/2013 00:00:00;Requirements Spec;0;tbFinishDate;6;;11;;11;;11;1;-16777215;-16777216;-16777216;False;180;False;False;False;False;False;False;False;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9,133,156,-13531748,False;;02/08/2013 00:00:00;03/08/2013 00:00:00;RFP;0;tbName;7;;11;;11;;11;0;-16777215;-16777216;-16777216;False;65.45457;False;False;False;False;False;False;False;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49,133,156,-13531748,False;;03/08/2013 00:00:00;04/08/2013 00:00:00;Requirements Spec;0;Shape;6;;11;;11;;11;1;-16777215;-16777216;-16777216;False;180;False;False;False;False;False;False;False;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9,133,156,-13531748,False;;02/08/2013 00:00:00;03/08/2013 00:00:00;RFP;0;tbStartDate;7;;11;;11;;11;0;-16777215;-16777216;-16777216;False;65.45457;False;False;False;False;False;False;False;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9,133,156,-13531748,False;;02/08/2013 00:00:00;03/08/2013 00:00:00;RFP;0;tbFinishDate;7;;11;;11;;11;0;-16777215;-16777216;-16777216;False;65.45457;False;False;False;False;False;False;False;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33,89,104,-14591640,False;;03/20/2013 00:00:00;08/08/2013 00:00:00;Design &amp; Development;0;Shape;5;;11;;11;;11;2;-16777215;-16777216;-16777216;False;180;False;False;False;False;False;False;False;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33,89,104,-14591640,False;;08/08/2013 00:00:00;11/08/2013 00:00:00;Integration;0;Shape;4;;11;;11;;11;3;-16777215;-16777216;-16777216;False;180;False;False;False;False;False;False;False;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33,89,104,-14591640,False;;10/16/2013 00:00:00;11/16/2013 00:00:00;Testing &amp;Debugging;0;Shape;3;;11;;11;;11;4;-16777215;-16777216;-16777216;False;180;False;False;False;False;False;False;False;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49,133,156,-13531748,False;;11/16/2013 00:00:00;11/30/2013 00:00:00;Public Beta &amp; Production Testing;0;Shape;2;;11;;11;;11;5;-16777215;-16777216;-16777216;False;180;False;False;False;False;False;False;False;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9,133,156,-13531748,False;;11/25/2013 00:00:00;12/15/2013 00:00:00;Critical Design Changes &amp; Updates;0;Shape;1;;11;;10;;10;6;-16777215;-16777216;-16777216;False;180;False;False;False;False;False;False;False;False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1928</TotalTime>
  <Words>45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Abadi</vt:lpstr>
      <vt:lpstr>Calibri</vt:lpstr>
      <vt:lpstr>Corbel</vt:lpstr>
      <vt:lpstr>Basis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Brown</dc:creator>
  <cp:lastModifiedBy>Jseph121</cp:lastModifiedBy>
  <cp:revision>43</cp:revision>
  <dcterms:created xsi:type="dcterms:W3CDTF">2012-07-20T04:59:23Z</dcterms:created>
  <dcterms:modified xsi:type="dcterms:W3CDTF">2021-01-20T05:23:34Z</dcterms:modified>
</cp:coreProperties>
</file>