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8355" autoAdjust="0"/>
  </p:normalViewPr>
  <p:slideViewPr>
    <p:cSldViewPr>
      <p:cViewPr varScale="1">
        <p:scale>
          <a:sx n="114" d="100"/>
          <a:sy n="114" d="100"/>
        </p:scale>
        <p:origin x="117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4EC9A34-014F-4FD6-AD39-4A3A1C674B82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DB-0521-428C-88BB-D5F636499CA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57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9A34-014F-4FD6-AD39-4A3A1C674B82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DB-0521-428C-88BB-D5F636499C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8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9A34-014F-4FD6-AD39-4A3A1C674B82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DB-0521-428C-88BB-D5F636499CA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47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9A34-014F-4FD6-AD39-4A3A1C674B82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DB-0521-428C-88BB-D5F636499C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9A34-014F-4FD6-AD39-4A3A1C674B82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DB-0521-428C-88BB-D5F636499CA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35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9A34-014F-4FD6-AD39-4A3A1C674B82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DB-0521-428C-88BB-D5F636499C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2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9A34-014F-4FD6-AD39-4A3A1C674B82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DB-0521-428C-88BB-D5F636499C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1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9A34-014F-4FD6-AD39-4A3A1C674B82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DB-0521-428C-88BB-D5F636499C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5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9A34-014F-4FD6-AD39-4A3A1C674B82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DB-0521-428C-88BB-D5F636499C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19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9A34-014F-4FD6-AD39-4A3A1C674B82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DB-0521-428C-88BB-D5F636499C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64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9A34-014F-4FD6-AD39-4A3A1C674B82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DB-0521-428C-88BB-D5F636499CA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94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EC9A34-014F-4FD6-AD39-4A3A1C674B82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E7CA4DB-0521-428C-88BB-D5F636499CA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31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slideLayout" Target="../slideLayouts/slideLayout6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23" name="intervalshape"/>
          <p:cNvCxnSpPr/>
          <p:nvPr/>
        </p:nvCxnSpPr>
        <p:spPr>
          <a:xfrm>
            <a:off x="7949395" y="3632218"/>
            <a:ext cx="0" cy="2608390"/>
          </a:xfrm>
          <a:prstGeom prst="line">
            <a:avLst/>
          </a:prstGeom>
          <a:ln w="127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22" name="intervalshape"/>
          <p:cNvCxnSpPr/>
          <p:nvPr/>
        </p:nvCxnSpPr>
        <p:spPr>
          <a:xfrm>
            <a:off x="7068755" y="3632218"/>
            <a:ext cx="0" cy="2608390"/>
          </a:xfrm>
          <a:prstGeom prst="line">
            <a:avLst/>
          </a:prstGeom>
          <a:ln w="127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18" name="intervalshape"/>
          <p:cNvSpPr/>
          <p:nvPr>
            <p:custDataLst>
              <p:tags r:id="rId2"/>
            </p:custDataLst>
          </p:nvPr>
        </p:nvSpPr>
        <p:spPr>
          <a:xfrm>
            <a:off x="7068755" y="6100908"/>
            <a:ext cx="880640" cy="279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450" tIns="19050" rIns="44450" bIns="6350" rtlCol="0" anchor="ctr"/>
          <a:lstStyle/>
          <a:p>
            <a:pPr algn="ctr">
              <a:lnSpc>
                <a:spcPts val="1000"/>
              </a:lnSpc>
            </a:pPr>
            <a:r>
              <a:rPr lang="en-US" sz="1200" b="1" dirty="0">
                <a:solidFill>
                  <a:schemeClr val="bg1"/>
                </a:solidFill>
                <a:latin typeface="Abadi" panose="020B0604020104020204" pitchFamily="34" charset="0"/>
              </a:rPr>
              <a:t>SAPP Inc.</a:t>
            </a:r>
          </a:p>
        </p:txBody>
      </p:sp>
      <p:cxnSp>
        <p:nvCxnSpPr>
          <p:cNvPr id="14116" name="intervalshape"/>
          <p:cNvCxnSpPr/>
          <p:nvPr/>
        </p:nvCxnSpPr>
        <p:spPr>
          <a:xfrm>
            <a:off x="7067952" y="3632218"/>
            <a:ext cx="0" cy="2189290"/>
          </a:xfrm>
          <a:prstGeom prst="line">
            <a:avLst/>
          </a:prstGeom>
          <a:ln w="127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15" name="intervalshape"/>
          <p:cNvCxnSpPr/>
          <p:nvPr/>
        </p:nvCxnSpPr>
        <p:spPr>
          <a:xfrm>
            <a:off x="4130876" y="3632218"/>
            <a:ext cx="0" cy="2189290"/>
          </a:xfrm>
          <a:prstGeom prst="line">
            <a:avLst/>
          </a:prstGeom>
          <a:ln w="127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11" name="intervalshape"/>
          <p:cNvSpPr/>
          <p:nvPr>
            <p:custDataLst>
              <p:tags r:id="rId3"/>
            </p:custDataLst>
          </p:nvPr>
        </p:nvSpPr>
        <p:spPr>
          <a:xfrm>
            <a:off x="4130876" y="5681808"/>
            <a:ext cx="2937076" cy="279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450" tIns="19050" rIns="44450" bIns="6350" rtlCol="0" anchor="ctr"/>
          <a:lstStyle/>
          <a:p>
            <a:pPr algn="ctr">
              <a:lnSpc>
                <a:spcPts val="1000"/>
              </a:lnSpc>
            </a:pPr>
            <a:r>
              <a:rPr lang="en-US" sz="1200" b="1" dirty="0">
                <a:solidFill>
                  <a:schemeClr val="bg1"/>
                </a:solidFill>
                <a:latin typeface="Abadi" panose="020B0604020104020204" pitchFamily="34" charset="0"/>
              </a:rPr>
              <a:t>AMD Inc.</a:t>
            </a:r>
          </a:p>
        </p:txBody>
      </p:sp>
      <p:cxnSp>
        <p:nvCxnSpPr>
          <p:cNvPr id="14109" name="intervalshape"/>
          <p:cNvCxnSpPr/>
          <p:nvPr/>
        </p:nvCxnSpPr>
        <p:spPr>
          <a:xfrm>
            <a:off x="4130071" y="3632218"/>
            <a:ext cx="0" cy="1770190"/>
          </a:xfrm>
          <a:prstGeom prst="line">
            <a:avLst/>
          </a:prstGeom>
          <a:ln w="127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08" name="intervalshape"/>
          <p:cNvCxnSpPr/>
          <p:nvPr/>
        </p:nvCxnSpPr>
        <p:spPr>
          <a:xfrm>
            <a:off x="2662338" y="3632218"/>
            <a:ext cx="0" cy="1770190"/>
          </a:xfrm>
          <a:prstGeom prst="line">
            <a:avLst/>
          </a:prstGeom>
          <a:ln w="127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04" name="intervalshape"/>
          <p:cNvSpPr/>
          <p:nvPr>
            <p:custDataLst>
              <p:tags r:id="rId4"/>
            </p:custDataLst>
          </p:nvPr>
        </p:nvSpPr>
        <p:spPr>
          <a:xfrm>
            <a:off x="2662338" y="5262708"/>
            <a:ext cx="1467733" cy="279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450" tIns="19050" rIns="44450" bIns="6350" rtlCol="0" anchor="ctr"/>
          <a:lstStyle/>
          <a:p>
            <a:pPr algn="ctr">
              <a:lnSpc>
                <a:spcPts val="1000"/>
              </a:lnSpc>
            </a:pPr>
            <a:r>
              <a:rPr lang="en-US" sz="1200" b="1" dirty="0">
                <a:solidFill>
                  <a:schemeClr val="bg1"/>
                </a:solidFill>
                <a:latin typeface="Abadi" panose="020B0604020104020204" pitchFamily="34" charset="0"/>
              </a:rPr>
              <a:t>Global Logistics Inc.</a:t>
            </a:r>
          </a:p>
        </p:txBody>
      </p:sp>
      <p:cxnSp>
        <p:nvCxnSpPr>
          <p:cNvPr id="14102" name="intervalshape"/>
          <p:cNvCxnSpPr/>
          <p:nvPr/>
        </p:nvCxnSpPr>
        <p:spPr>
          <a:xfrm>
            <a:off x="2661533" y="3632218"/>
            <a:ext cx="0" cy="1351090"/>
          </a:xfrm>
          <a:prstGeom prst="line">
            <a:avLst/>
          </a:prstGeom>
          <a:ln w="127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01" name="intervalshape"/>
          <p:cNvCxnSpPr/>
          <p:nvPr/>
        </p:nvCxnSpPr>
        <p:spPr>
          <a:xfrm>
            <a:off x="2368791" y="3632218"/>
            <a:ext cx="0" cy="1351090"/>
          </a:xfrm>
          <a:prstGeom prst="line">
            <a:avLst/>
          </a:prstGeom>
          <a:ln w="127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97" name="intervalshape"/>
          <p:cNvSpPr/>
          <p:nvPr>
            <p:custDataLst>
              <p:tags r:id="rId5"/>
            </p:custDataLst>
          </p:nvPr>
        </p:nvSpPr>
        <p:spPr>
          <a:xfrm>
            <a:off x="2368791" y="4843608"/>
            <a:ext cx="292742" cy="279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450" tIns="19050" rIns="44450" bIns="6350" rtlCol="0" anchor="ctr"/>
          <a:lstStyle/>
          <a:p>
            <a:pPr algn="ctr">
              <a:lnSpc>
                <a:spcPts val="1000"/>
              </a:lnSpc>
            </a:pPr>
            <a:r>
              <a:rPr lang="en-US" sz="1200" b="1" dirty="0">
                <a:solidFill>
                  <a:schemeClr val="bg1"/>
                </a:solidFill>
                <a:latin typeface="Abadi" panose="020B0604020104020204" pitchFamily="34" charset="0"/>
              </a:rPr>
              <a:t>Travel</a:t>
            </a:r>
          </a:p>
        </p:txBody>
      </p:sp>
      <p:cxnSp>
        <p:nvCxnSpPr>
          <p:cNvPr id="14095" name="intervalshape"/>
          <p:cNvCxnSpPr/>
          <p:nvPr/>
        </p:nvCxnSpPr>
        <p:spPr>
          <a:xfrm>
            <a:off x="2367987" y="3632218"/>
            <a:ext cx="0" cy="931990"/>
          </a:xfrm>
          <a:prstGeom prst="line">
            <a:avLst/>
          </a:prstGeom>
          <a:ln w="127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94" name="intervalshape"/>
          <p:cNvCxnSpPr/>
          <p:nvPr/>
        </p:nvCxnSpPr>
        <p:spPr>
          <a:xfrm>
            <a:off x="1193800" y="3632218"/>
            <a:ext cx="0" cy="931990"/>
          </a:xfrm>
          <a:prstGeom prst="line">
            <a:avLst/>
          </a:prstGeom>
          <a:ln w="127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90" name="intervalshape"/>
          <p:cNvSpPr/>
          <p:nvPr>
            <p:custDataLst>
              <p:tags r:id="rId6"/>
            </p:custDataLst>
          </p:nvPr>
        </p:nvSpPr>
        <p:spPr>
          <a:xfrm>
            <a:off x="1193800" y="4424508"/>
            <a:ext cx="1174187" cy="279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450" tIns="19050" rIns="44450" bIns="6350" rtlCol="0" anchor="ctr"/>
          <a:lstStyle/>
          <a:p>
            <a:pPr algn="ctr">
              <a:lnSpc>
                <a:spcPts val="1000"/>
              </a:lnSpc>
            </a:pPr>
            <a:r>
              <a:rPr lang="en-US" sz="1200" b="1" dirty="0">
                <a:solidFill>
                  <a:schemeClr val="bg1"/>
                </a:solidFill>
                <a:latin typeface="Abadi" panose="020B0604020104020204" pitchFamily="34" charset="0"/>
              </a:rPr>
              <a:t>Stanford University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Abadi" panose="020B0604020104020204" pitchFamily="34" charset="0"/>
              </a:rPr>
              <a:t>Timeline path</a:t>
            </a:r>
          </a:p>
        </p:txBody>
      </p:sp>
      <p:sp>
        <p:nvSpPr>
          <p:cNvPr id="14003" name="pgshape"/>
          <p:cNvSpPr/>
          <p:nvPr>
            <p:custDataLst>
              <p:tags r:id="rId7"/>
            </p:custDataLst>
          </p:nvPr>
        </p:nvSpPr>
        <p:spPr>
          <a:xfrm>
            <a:off x="1193800" y="3124218"/>
            <a:ext cx="6756400" cy="508000"/>
          </a:xfrm>
          <a:prstGeom prst="rect">
            <a:avLst/>
          </a:prstGeom>
          <a:gradFill flip="none" rotWithShape="1">
            <a:gsLst>
              <a:gs pos="0">
                <a:srgbClr val="B03E31"/>
              </a:gs>
              <a:gs pos="100000">
                <a:srgbClr val="7F2C23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4004" name="pgshape"/>
          <p:cNvSpPr txBox="1"/>
          <p:nvPr>
            <p:custDataLst>
              <p:tags r:id="rId8"/>
            </p:custDataLst>
          </p:nvPr>
        </p:nvSpPr>
        <p:spPr>
          <a:xfrm>
            <a:off x="1193800" y="3124218"/>
            <a:ext cx="563033" cy="508000"/>
          </a:xfrm>
          <a:prstGeom prst="rect">
            <a:avLst/>
          </a:prstGeom>
          <a:solidFill>
            <a:schemeClr val="accent4"/>
          </a:solidFill>
        </p:spPr>
        <p:txBody>
          <a:bodyPr vert="horz" wrap="square" rtlCol="0" anchor="ctr" anchorCtr="1">
            <a:noAutofit/>
          </a:bodyPr>
          <a:lstStyle/>
          <a:p>
            <a:r>
              <a:rPr lang="en-US" sz="1300" dirty="0">
                <a:latin typeface="Abadi" panose="020B0604020104020204" pitchFamily="34" charset="0"/>
              </a:rPr>
              <a:t>Jan
1990</a:t>
            </a:r>
          </a:p>
        </p:txBody>
      </p:sp>
      <p:cxnSp>
        <p:nvCxnSpPr>
          <p:cNvPr id="14006" name="pgshape"/>
          <p:cNvCxnSpPr/>
          <p:nvPr/>
        </p:nvCxnSpPr>
        <p:spPr>
          <a:xfrm>
            <a:off x="1755962" y="3276618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07" name="pgshape"/>
          <p:cNvSpPr txBox="1"/>
          <p:nvPr>
            <p:custDataLst>
              <p:tags r:id="rId9"/>
            </p:custDataLst>
          </p:nvPr>
        </p:nvSpPr>
        <p:spPr>
          <a:xfrm>
            <a:off x="1755962" y="3124218"/>
            <a:ext cx="563033" cy="508000"/>
          </a:xfrm>
          <a:prstGeom prst="rect">
            <a:avLst/>
          </a:prstGeom>
          <a:solidFill>
            <a:schemeClr val="accent4"/>
          </a:solidFill>
        </p:spPr>
        <p:txBody>
          <a:bodyPr vert="horz" wrap="square" rtlCol="0" anchor="ctr" anchorCtr="1">
            <a:noAutofit/>
          </a:bodyPr>
          <a:lstStyle/>
          <a:p>
            <a:r>
              <a:rPr lang="en-US" sz="1300">
                <a:latin typeface="Abadi" panose="020B0604020104020204" pitchFamily="34" charset="0"/>
              </a:rPr>
              <a:t>Dec
1991</a:t>
            </a:r>
          </a:p>
        </p:txBody>
      </p:sp>
      <p:cxnSp>
        <p:nvCxnSpPr>
          <p:cNvPr id="14009" name="pgshape"/>
          <p:cNvCxnSpPr/>
          <p:nvPr/>
        </p:nvCxnSpPr>
        <p:spPr>
          <a:xfrm>
            <a:off x="2319733" y="3276618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10" name="pgshape"/>
          <p:cNvSpPr txBox="1"/>
          <p:nvPr>
            <p:custDataLst>
              <p:tags r:id="rId10"/>
            </p:custDataLst>
          </p:nvPr>
        </p:nvSpPr>
        <p:spPr>
          <a:xfrm>
            <a:off x="2319733" y="3124218"/>
            <a:ext cx="563033" cy="508000"/>
          </a:xfrm>
          <a:prstGeom prst="rect">
            <a:avLst/>
          </a:prstGeom>
          <a:solidFill>
            <a:schemeClr val="accent4"/>
          </a:solidFill>
        </p:spPr>
        <p:txBody>
          <a:bodyPr vert="horz" wrap="square" rtlCol="0" anchor="ctr" anchorCtr="1">
            <a:noAutofit/>
          </a:bodyPr>
          <a:lstStyle/>
          <a:p>
            <a:r>
              <a:rPr lang="en-US" sz="1300" dirty="0">
                <a:latin typeface="Abadi" panose="020B0604020104020204" pitchFamily="34" charset="0"/>
              </a:rPr>
              <a:t>Nov
1993</a:t>
            </a:r>
          </a:p>
        </p:txBody>
      </p:sp>
      <p:cxnSp>
        <p:nvCxnSpPr>
          <p:cNvPr id="14012" name="pgshape"/>
          <p:cNvCxnSpPr/>
          <p:nvPr/>
        </p:nvCxnSpPr>
        <p:spPr>
          <a:xfrm>
            <a:off x="2881895" y="3276618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13" name="pgshape"/>
          <p:cNvSpPr txBox="1"/>
          <p:nvPr>
            <p:custDataLst>
              <p:tags r:id="rId11"/>
            </p:custDataLst>
          </p:nvPr>
        </p:nvSpPr>
        <p:spPr>
          <a:xfrm>
            <a:off x="2881895" y="3124218"/>
            <a:ext cx="563033" cy="508000"/>
          </a:xfrm>
          <a:prstGeom prst="rect">
            <a:avLst/>
          </a:prstGeom>
          <a:solidFill>
            <a:schemeClr val="accent4"/>
          </a:solidFill>
        </p:spPr>
        <p:txBody>
          <a:bodyPr vert="horz" wrap="square" rtlCol="0" anchor="ctr" anchorCtr="1">
            <a:noAutofit/>
          </a:bodyPr>
          <a:lstStyle/>
          <a:p>
            <a:r>
              <a:rPr lang="en-US" sz="1300">
                <a:latin typeface="Abadi" panose="020B0604020104020204" pitchFamily="34" charset="0"/>
              </a:rPr>
              <a:t>Oct
1995</a:t>
            </a:r>
          </a:p>
        </p:txBody>
      </p:sp>
      <p:cxnSp>
        <p:nvCxnSpPr>
          <p:cNvPr id="14015" name="pgshape"/>
          <p:cNvCxnSpPr/>
          <p:nvPr/>
        </p:nvCxnSpPr>
        <p:spPr>
          <a:xfrm>
            <a:off x="3445665" y="3276618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16" name="pgshape"/>
          <p:cNvSpPr txBox="1"/>
          <p:nvPr>
            <p:custDataLst>
              <p:tags r:id="rId12"/>
            </p:custDataLst>
          </p:nvPr>
        </p:nvSpPr>
        <p:spPr>
          <a:xfrm>
            <a:off x="3445665" y="3124218"/>
            <a:ext cx="563033" cy="508000"/>
          </a:xfrm>
          <a:prstGeom prst="rect">
            <a:avLst/>
          </a:prstGeom>
          <a:solidFill>
            <a:schemeClr val="accent4"/>
          </a:solidFill>
        </p:spPr>
        <p:txBody>
          <a:bodyPr vert="horz" wrap="square" rtlCol="0" anchor="ctr" anchorCtr="1">
            <a:noAutofit/>
          </a:bodyPr>
          <a:lstStyle/>
          <a:p>
            <a:r>
              <a:rPr lang="en-US" sz="1300" dirty="0">
                <a:latin typeface="Abadi" panose="020B0604020104020204" pitchFamily="34" charset="0"/>
              </a:rPr>
              <a:t>Sep
1997</a:t>
            </a:r>
          </a:p>
        </p:txBody>
      </p:sp>
      <p:cxnSp>
        <p:nvCxnSpPr>
          <p:cNvPr id="14018" name="pgshape"/>
          <p:cNvCxnSpPr/>
          <p:nvPr/>
        </p:nvCxnSpPr>
        <p:spPr>
          <a:xfrm>
            <a:off x="4007827" y="3276618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19" name="pgshape"/>
          <p:cNvSpPr txBox="1"/>
          <p:nvPr>
            <p:custDataLst>
              <p:tags r:id="rId13"/>
            </p:custDataLst>
          </p:nvPr>
        </p:nvSpPr>
        <p:spPr>
          <a:xfrm>
            <a:off x="4007827" y="3124218"/>
            <a:ext cx="563033" cy="508000"/>
          </a:xfrm>
          <a:prstGeom prst="rect">
            <a:avLst/>
          </a:prstGeom>
          <a:solidFill>
            <a:schemeClr val="accent4"/>
          </a:solidFill>
        </p:spPr>
        <p:txBody>
          <a:bodyPr vert="horz" wrap="square" rtlCol="0" anchor="ctr" anchorCtr="1">
            <a:noAutofit/>
          </a:bodyPr>
          <a:lstStyle/>
          <a:p>
            <a:r>
              <a:rPr lang="en-US" sz="1300" dirty="0">
                <a:latin typeface="Abadi" panose="020B0604020104020204" pitchFamily="34" charset="0"/>
              </a:rPr>
              <a:t>Aug
1999</a:t>
            </a:r>
          </a:p>
        </p:txBody>
      </p:sp>
      <p:cxnSp>
        <p:nvCxnSpPr>
          <p:cNvPr id="14021" name="pgshape"/>
          <p:cNvCxnSpPr/>
          <p:nvPr/>
        </p:nvCxnSpPr>
        <p:spPr>
          <a:xfrm>
            <a:off x="4570794" y="3276618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22" name="pgshape"/>
          <p:cNvSpPr txBox="1"/>
          <p:nvPr>
            <p:custDataLst>
              <p:tags r:id="rId14"/>
            </p:custDataLst>
          </p:nvPr>
        </p:nvSpPr>
        <p:spPr>
          <a:xfrm>
            <a:off x="4570794" y="3124218"/>
            <a:ext cx="563033" cy="508000"/>
          </a:xfrm>
          <a:prstGeom prst="rect">
            <a:avLst/>
          </a:prstGeom>
          <a:solidFill>
            <a:schemeClr val="accent4"/>
          </a:solidFill>
        </p:spPr>
        <p:txBody>
          <a:bodyPr vert="horz" wrap="square" rtlCol="0" anchor="ctr" anchorCtr="1">
            <a:noAutofit/>
          </a:bodyPr>
          <a:lstStyle/>
          <a:p>
            <a:r>
              <a:rPr lang="en-US" sz="1300">
                <a:latin typeface="Abadi" panose="020B0604020104020204" pitchFamily="34" charset="0"/>
              </a:rPr>
              <a:t>Jul
2001</a:t>
            </a:r>
          </a:p>
        </p:txBody>
      </p:sp>
      <p:cxnSp>
        <p:nvCxnSpPr>
          <p:cNvPr id="14024" name="pgshape"/>
          <p:cNvCxnSpPr/>
          <p:nvPr/>
        </p:nvCxnSpPr>
        <p:spPr>
          <a:xfrm>
            <a:off x="5133760" y="3276618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25" name="pgshape"/>
          <p:cNvSpPr txBox="1"/>
          <p:nvPr>
            <p:custDataLst>
              <p:tags r:id="rId15"/>
            </p:custDataLst>
          </p:nvPr>
        </p:nvSpPr>
        <p:spPr>
          <a:xfrm>
            <a:off x="5133760" y="3124218"/>
            <a:ext cx="563033" cy="508000"/>
          </a:xfrm>
          <a:prstGeom prst="rect">
            <a:avLst/>
          </a:prstGeom>
          <a:solidFill>
            <a:schemeClr val="accent4"/>
          </a:solidFill>
        </p:spPr>
        <p:txBody>
          <a:bodyPr vert="horz" wrap="square" rtlCol="0" anchor="ctr" anchorCtr="1">
            <a:noAutofit/>
          </a:bodyPr>
          <a:lstStyle/>
          <a:p>
            <a:r>
              <a:rPr lang="en-US" sz="1300" dirty="0">
                <a:latin typeface="Abadi" panose="020B0604020104020204" pitchFamily="34" charset="0"/>
              </a:rPr>
              <a:t>Jun
2003</a:t>
            </a:r>
          </a:p>
        </p:txBody>
      </p:sp>
      <p:cxnSp>
        <p:nvCxnSpPr>
          <p:cNvPr id="14027" name="pgshape"/>
          <p:cNvCxnSpPr/>
          <p:nvPr/>
        </p:nvCxnSpPr>
        <p:spPr>
          <a:xfrm>
            <a:off x="5696727" y="3276618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28" name="pgshape"/>
          <p:cNvSpPr txBox="1"/>
          <p:nvPr>
            <p:custDataLst>
              <p:tags r:id="rId16"/>
            </p:custDataLst>
          </p:nvPr>
        </p:nvSpPr>
        <p:spPr>
          <a:xfrm>
            <a:off x="5696727" y="3124218"/>
            <a:ext cx="563033" cy="508000"/>
          </a:xfrm>
          <a:prstGeom prst="rect">
            <a:avLst/>
          </a:prstGeom>
          <a:solidFill>
            <a:schemeClr val="accent4"/>
          </a:solidFill>
        </p:spPr>
        <p:txBody>
          <a:bodyPr vert="horz" wrap="square" rtlCol="0" anchor="ctr" anchorCtr="1">
            <a:noAutofit/>
          </a:bodyPr>
          <a:lstStyle/>
          <a:p>
            <a:r>
              <a:rPr lang="en-US" sz="1300">
                <a:latin typeface="Abadi" panose="020B0604020104020204" pitchFamily="34" charset="0"/>
              </a:rPr>
              <a:t>May
2005</a:t>
            </a:r>
          </a:p>
        </p:txBody>
      </p:sp>
      <p:cxnSp>
        <p:nvCxnSpPr>
          <p:cNvPr id="14030" name="pgshape"/>
          <p:cNvCxnSpPr/>
          <p:nvPr/>
        </p:nvCxnSpPr>
        <p:spPr>
          <a:xfrm>
            <a:off x="6259693" y="3276618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31" name="pgshape"/>
          <p:cNvSpPr txBox="1"/>
          <p:nvPr>
            <p:custDataLst>
              <p:tags r:id="rId17"/>
            </p:custDataLst>
          </p:nvPr>
        </p:nvSpPr>
        <p:spPr>
          <a:xfrm>
            <a:off x="6259693" y="3124218"/>
            <a:ext cx="563033" cy="508000"/>
          </a:xfrm>
          <a:prstGeom prst="rect">
            <a:avLst/>
          </a:prstGeom>
          <a:solidFill>
            <a:schemeClr val="accent4"/>
          </a:solidFill>
        </p:spPr>
        <p:txBody>
          <a:bodyPr vert="horz" wrap="square" rtlCol="0" anchor="ctr" anchorCtr="1">
            <a:noAutofit/>
          </a:bodyPr>
          <a:lstStyle/>
          <a:p>
            <a:r>
              <a:rPr lang="en-US" sz="1300" dirty="0">
                <a:latin typeface="Abadi" panose="020B0604020104020204" pitchFamily="34" charset="0"/>
              </a:rPr>
              <a:t>Apr
2007</a:t>
            </a:r>
          </a:p>
        </p:txBody>
      </p:sp>
      <p:cxnSp>
        <p:nvCxnSpPr>
          <p:cNvPr id="14033" name="pgshape"/>
          <p:cNvCxnSpPr/>
          <p:nvPr/>
        </p:nvCxnSpPr>
        <p:spPr>
          <a:xfrm>
            <a:off x="6822660" y="3276618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34" name="pgshape"/>
          <p:cNvSpPr txBox="1"/>
          <p:nvPr>
            <p:custDataLst>
              <p:tags r:id="rId18"/>
            </p:custDataLst>
          </p:nvPr>
        </p:nvSpPr>
        <p:spPr>
          <a:xfrm>
            <a:off x="6822660" y="3124218"/>
            <a:ext cx="563033" cy="508000"/>
          </a:xfrm>
          <a:prstGeom prst="rect">
            <a:avLst/>
          </a:prstGeom>
          <a:solidFill>
            <a:schemeClr val="accent4"/>
          </a:solidFill>
        </p:spPr>
        <p:txBody>
          <a:bodyPr vert="horz" wrap="square" rtlCol="0" anchor="ctr" anchorCtr="1">
            <a:noAutofit/>
          </a:bodyPr>
          <a:lstStyle/>
          <a:p>
            <a:r>
              <a:rPr lang="en-US" sz="1300" dirty="0">
                <a:latin typeface="Abadi" panose="020B0604020104020204" pitchFamily="34" charset="0"/>
              </a:rPr>
              <a:t>Mar
2009</a:t>
            </a:r>
          </a:p>
        </p:txBody>
      </p:sp>
      <p:cxnSp>
        <p:nvCxnSpPr>
          <p:cNvPr id="14036" name="pgshape"/>
          <p:cNvCxnSpPr/>
          <p:nvPr/>
        </p:nvCxnSpPr>
        <p:spPr>
          <a:xfrm>
            <a:off x="7387234" y="3276618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37" name="pgshape"/>
          <p:cNvSpPr txBox="1"/>
          <p:nvPr>
            <p:custDataLst>
              <p:tags r:id="rId19"/>
            </p:custDataLst>
          </p:nvPr>
        </p:nvSpPr>
        <p:spPr>
          <a:xfrm>
            <a:off x="7387234" y="3124218"/>
            <a:ext cx="563033" cy="508000"/>
          </a:xfrm>
          <a:prstGeom prst="rect">
            <a:avLst/>
          </a:prstGeom>
          <a:solidFill>
            <a:schemeClr val="accent4"/>
          </a:solidFill>
        </p:spPr>
        <p:txBody>
          <a:bodyPr vert="horz" wrap="square" rtlCol="0" anchor="ctr" anchorCtr="1">
            <a:noAutofit/>
          </a:bodyPr>
          <a:lstStyle/>
          <a:p>
            <a:r>
              <a:rPr lang="en-US" sz="1300" dirty="0">
                <a:latin typeface="Abadi" panose="020B0604020104020204" pitchFamily="34" charset="0"/>
              </a:rPr>
              <a:t>Feb
2011</a:t>
            </a:r>
          </a:p>
        </p:txBody>
      </p:sp>
      <p:sp>
        <p:nvSpPr>
          <p:cNvPr id="14039" name="milestoneshape"/>
          <p:cNvSpPr/>
          <p:nvPr/>
        </p:nvSpPr>
        <p:spPr>
          <a:xfrm>
            <a:off x="7541549" y="2933718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4040" name="milestoneshape"/>
          <p:cNvSpPr txBox="1"/>
          <p:nvPr>
            <p:custDataLst>
              <p:tags r:id="rId20"/>
            </p:custDataLst>
          </p:nvPr>
        </p:nvSpPr>
        <p:spPr>
          <a:xfrm>
            <a:off x="6970049" y="2438397"/>
            <a:ext cx="1397000" cy="360612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Managing Director  Mobile Platforms</a:t>
            </a:r>
          </a:p>
        </p:txBody>
      </p:sp>
      <p:sp>
        <p:nvSpPr>
          <p:cNvPr id="14041" name="milestoneshape"/>
          <p:cNvSpPr txBox="1"/>
          <p:nvPr>
            <p:custDataLst>
              <p:tags r:id="rId21"/>
            </p:custDataLst>
          </p:nvPr>
        </p:nvSpPr>
        <p:spPr>
          <a:xfrm>
            <a:off x="6970049" y="2764084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>
                <a:solidFill>
                  <a:schemeClr val="tx2"/>
                </a:solidFill>
                <a:latin typeface="Abadi" panose="020B0604020104020204" pitchFamily="34" charset="0"/>
              </a:rPr>
              <a:t>1/1/2012</a:t>
            </a:r>
          </a:p>
        </p:txBody>
      </p:sp>
      <p:cxnSp>
        <p:nvCxnSpPr>
          <p:cNvPr id="14042" name="milestoneshape"/>
          <p:cNvCxnSpPr>
            <a:stCxn id="14039" idx="0"/>
            <a:endCxn id="14041" idx="2"/>
          </p:cNvCxnSpPr>
          <p:nvPr/>
        </p:nvCxnSpPr>
        <p:spPr>
          <a:xfrm>
            <a:off x="7668549" y="2933718"/>
            <a:ext cx="0" cy="58966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43" name="milestoneshape"/>
          <p:cNvSpPr/>
          <p:nvPr/>
        </p:nvSpPr>
        <p:spPr>
          <a:xfrm rot="10800000">
            <a:off x="6954455" y="3543318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4044" name="milestoneshape"/>
          <p:cNvSpPr txBox="1"/>
          <p:nvPr>
            <p:custDataLst>
              <p:tags r:id="rId22"/>
            </p:custDataLst>
          </p:nvPr>
        </p:nvSpPr>
        <p:spPr>
          <a:xfrm>
            <a:off x="6518395" y="4006868"/>
            <a:ext cx="1126120" cy="498919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>
                <a:latin typeface="Abadi" panose="020B0604020104020204" pitchFamily="34" charset="0"/>
              </a:rPr>
              <a:t>Director  Mobile Channels</a:t>
            </a:r>
          </a:p>
        </p:txBody>
      </p:sp>
      <p:sp>
        <p:nvSpPr>
          <p:cNvPr id="14045" name="milestoneshape"/>
          <p:cNvSpPr txBox="1"/>
          <p:nvPr>
            <p:custDataLst>
              <p:tags r:id="rId23"/>
            </p:custDataLst>
          </p:nvPr>
        </p:nvSpPr>
        <p:spPr>
          <a:xfrm>
            <a:off x="6382955" y="3848118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1/1/2010</a:t>
            </a:r>
          </a:p>
        </p:txBody>
      </p:sp>
      <p:sp>
        <p:nvSpPr>
          <p:cNvPr id="14047" name="milestoneshape"/>
          <p:cNvSpPr/>
          <p:nvPr/>
        </p:nvSpPr>
        <p:spPr>
          <a:xfrm>
            <a:off x="6303826" y="2933718"/>
            <a:ext cx="254001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4048" name="milestoneshape"/>
          <p:cNvSpPr txBox="1"/>
          <p:nvPr>
            <p:custDataLst>
              <p:tags r:id="rId24"/>
            </p:custDataLst>
          </p:nvPr>
        </p:nvSpPr>
        <p:spPr>
          <a:xfrm>
            <a:off x="5732326" y="2438397"/>
            <a:ext cx="1397000" cy="360612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PM Embedded Channel</a:t>
            </a:r>
          </a:p>
        </p:txBody>
      </p:sp>
      <p:sp>
        <p:nvSpPr>
          <p:cNvPr id="14049" name="milestoneshape"/>
          <p:cNvSpPr txBox="1"/>
          <p:nvPr>
            <p:custDataLst>
              <p:tags r:id="rId25"/>
            </p:custDataLst>
          </p:nvPr>
        </p:nvSpPr>
        <p:spPr>
          <a:xfrm>
            <a:off x="5732326" y="2764084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>
                <a:solidFill>
                  <a:schemeClr val="tx2"/>
                </a:solidFill>
                <a:latin typeface="Abadi" panose="020B0604020104020204" pitchFamily="34" charset="0"/>
              </a:rPr>
              <a:t>10/15/2007</a:t>
            </a:r>
          </a:p>
        </p:txBody>
      </p:sp>
      <p:cxnSp>
        <p:nvCxnSpPr>
          <p:cNvPr id="14050" name="milestoneshape"/>
          <p:cNvCxnSpPr>
            <a:stCxn id="14047" idx="0"/>
            <a:endCxn id="14049" idx="2"/>
          </p:cNvCxnSpPr>
          <p:nvPr/>
        </p:nvCxnSpPr>
        <p:spPr>
          <a:xfrm flipH="1">
            <a:off x="6430826" y="2933718"/>
            <a:ext cx="1" cy="58966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51" name="milestoneshape"/>
          <p:cNvSpPr/>
          <p:nvPr/>
        </p:nvSpPr>
        <p:spPr>
          <a:xfrm rot="10800000">
            <a:off x="5485917" y="3543318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4052" name="milestoneshape"/>
          <p:cNvSpPr txBox="1"/>
          <p:nvPr>
            <p:custDataLst>
              <p:tags r:id="rId26"/>
            </p:custDataLst>
          </p:nvPr>
        </p:nvSpPr>
        <p:spPr>
          <a:xfrm>
            <a:off x="4914417" y="4006868"/>
            <a:ext cx="1397000" cy="360612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>
                <a:latin typeface="Abadi" panose="020B0604020104020204" pitchFamily="34" charset="0"/>
              </a:rPr>
              <a:t>PM - Device Incubation</a:t>
            </a:r>
          </a:p>
        </p:txBody>
      </p:sp>
      <p:sp>
        <p:nvSpPr>
          <p:cNvPr id="14053" name="milestoneshape"/>
          <p:cNvSpPr txBox="1"/>
          <p:nvPr>
            <p:custDataLst>
              <p:tags r:id="rId27"/>
            </p:custDataLst>
          </p:nvPr>
        </p:nvSpPr>
        <p:spPr>
          <a:xfrm>
            <a:off x="4914417" y="3848118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1/1/2005</a:t>
            </a:r>
          </a:p>
        </p:txBody>
      </p:sp>
      <p:sp>
        <p:nvSpPr>
          <p:cNvPr id="14055" name="milestoneshape"/>
          <p:cNvSpPr/>
          <p:nvPr/>
        </p:nvSpPr>
        <p:spPr>
          <a:xfrm>
            <a:off x="4956729" y="2933718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4056" name="milestoneshape"/>
          <p:cNvSpPr txBox="1"/>
          <p:nvPr>
            <p:custDataLst>
              <p:tags r:id="rId28"/>
            </p:custDataLst>
          </p:nvPr>
        </p:nvSpPr>
        <p:spPr>
          <a:xfrm>
            <a:off x="4664871" y="2408006"/>
            <a:ext cx="837716" cy="360612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Product Analyst</a:t>
            </a:r>
          </a:p>
        </p:txBody>
      </p:sp>
      <p:sp>
        <p:nvSpPr>
          <p:cNvPr id="14057" name="milestoneshape"/>
          <p:cNvSpPr txBox="1"/>
          <p:nvPr>
            <p:custDataLst>
              <p:tags r:id="rId29"/>
            </p:custDataLst>
          </p:nvPr>
        </p:nvSpPr>
        <p:spPr>
          <a:xfrm>
            <a:off x="4385229" y="2733693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>
                <a:solidFill>
                  <a:schemeClr val="tx2"/>
                </a:solidFill>
                <a:latin typeface="Abadi" panose="020B0604020104020204" pitchFamily="34" charset="0"/>
              </a:rPr>
              <a:t>3/15/2003</a:t>
            </a:r>
          </a:p>
        </p:txBody>
      </p:sp>
      <p:sp>
        <p:nvSpPr>
          <p:cNvPr id="14059" name="milestoneshape"/>
          <p:cNvSpPr/>
          <p:nvPr/>
        </p:nvSpPr>
        <p:spPr>
          <a:xfrm rot="10800000">
            <a:off x="4016576" y="3543318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4060" name="milestoneshape"/>
          <p:cNvSpPr txBox="1"/>
          <p:nvPr>
            <p:custDataLst>
              <p:tags r:id="rId30"/>
            </p:custDataLst>
          </p:nvPr>
        </p:nvSpPr>
        <p:spPr>
          <a:xfrm>
            <a:off x="3445076" y="4006868"/>
            <a:ext cx="1397000" cy="360612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>
                <a:latin typeface="Abadi" panose="020B0604020104020204" pitchFamily="34" charset="0"/>
              </a:rPr>
              <a:t>Mobility Alliance Program Manager</a:t>
            </a:r>
          </a:p>
        </p:txBody>
      </p:sp>
      <p:sp>
        <p:nvSpPr>
          <p:cNvPr id="14061" name="milestoneshape"/>
          <p:cNvSpPr txBox="1"/>
          <p:nvPr>
            <p:custDataLst>
              <p:tags r:id="rId31"/>
            </p:custDataLst>
          </p:nvPr>
        </p:nvSpPr>
        <p:spPr>
          <a:xfrm>
            <a:off x="3445076" y="3848118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1/1/2000</a:t>
            </a:r>
          </a:p>
        </p:txBody>
      </p:sp>
      <p:sp>
        <p:nvSpPr>
          <p:cNvPr id="14063" name="milestoneshape"/>
          <p:cNvSpPr/>
          <p:nvPr/>
        </p:nvSpPr>
        <p:spPr>
          <a:xfrm>
            <a:off x="3574245" y="2933718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4064" name="milestoneshape"/>
          <p:cNvSpPr txBox="1"/>
          <p:nvPr>
            <p:custDataLst>
              <p:tags r:id="rId32"/>
            </p:custDataLst>
          </p:nvPr>
        </p:nvSpPr>
        <p:spPr>
          <a:xfrm>
            <a:off x="3002745" y="2438397"/>
            <a:ext cx="1397000" cy="360612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Embedded Sales Engineer</a:t>
            </a:r>
          </a:p>
        </p:txBody>
      </p:sp>
      <p:sp>
        <p:nvSpPr>
          <p:cNvPr id="14065" name="milestoneshape"/>
          <p:cNvSpPr txBox="1"/>
          <p:nvPr>
            <p:custDataLst>
              <p:tags r:id="rId33"/>
            </p:custDataLst>
          </p:nvPr>
        </p:nvSpPr>
        <p:spPr>
          <a:xfrm>
            <a:off x="3002745" y="2764084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>
                <a:solidFill>
                  <a:schemeClr val="tx2"/>
                </a:solidFill>
                <a:latin typeface="Abadi" panose="020B0604020104020204" pitchFamily="34" charset="0"/>
              </a:rPr>
              <a:t>6/30/1998</a:t>
            </a:r>
          </a:p>
        </p:txBody>
      </p:sp>
      <p:cxnSp>
        <p:nvCxnSpPr>
          <p:cNvPr id="14066" name="milestoneshape"/>
          <p:cNvCxnSpPr>
            <a:stCxn id="14063" idx="0"/>
            <a:endCxn id="14065" idx="2"/>
          </p:cNvCxnSpPr>
          <p:nvPr/>
        </p:nvCxnSpPr>
        <p:spPr>
          <a:xfrm>
            <a:off x="3701245" y="2933718"/>
            <a:ext cx="0" cy="58966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67" name="milestoneshape"/>
          <p:cNvSpPr/>
          <p:nvPr/>
        </p:nvSpPr>
        <p:spPr>
          <a:xfrm>
            <a:off x="2548038" y="2933718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4068" name="milestoneshape"/>
          <p:cNvSpPr txBox="1"/>
          <p:nvPr>
            <p:custDataLst>
              <p:tags r:id="rId34"/>
            </p:custDataLst>
          </p:nvPr>
        </p:nvSpPr>
        <p:spPr>
          <a:xfrm>
            <a:off x="2185769" y="2285997"/>
            <a:ext cx="978537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PM Embedded Systems</a:t>
            </a:r>
          </a:p>
        </p:txBody>
      </p:sp>
      <p:sp>
        <p:nvSpPr>
          <p:cNvPr id="14069" name="milestoneshape"/>
          <p:cNvSpPr txBox="1"/>
          <p:nvPr>
            <p:custDataLst>
              <p:tags r:id="rId35"/>
            </p:custDataLst>
          </p:nvPr>
        </p:nvSpPr>
        <p:spPr>
          <a:xfrm>
            <a:off x="1976538" y="2747105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>
                <a:solidFill>
                  <a:schemeClr val="tx2"/>
                </a:solidFill>
                <a:latin typeface="Abadi" panose="020B0604020104020204" pitchFamily="34" charset="0"/>
              </a:rPr>
              <a:t>1/1/1995</a:t>
            </a:r>
          </a:p>
        </p:txBody>
      </p:sp>
      <p:sp>
        <p:nvSpPr>
          <p:cNvPr id="14071" name="milestoneshape"/>
          <p:cNvSpPr/>
          <p:nvPr/>
        </p:nvSpPr>
        <p:spPr>
          <a:xfrm rot="10800000">
            <a:off x="2399254" y="3543318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4072" name="milestoneshape"/>
          <p:cNvSpPr txBox="1"/>
          <p:nvPr>
            <p:custDataLst>
              <p:tags r:id="rId36"/>
            </p:custDataLst>
          </p:nvPr>
        </p:nvSpPr>
        <p:spPr>
          <a:xfrm>
            <a:off x="1833943" y="4007186"/>
            <a:ext cx="1522553" cy="360612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it-IT" sz="1100" b="1" dirty="0">
                <a:latin typeface="Abadi" panose="020B0604020104020204" pitchFamily="34" charset="0"/>
              </a:rPr>
              <a:t>Brazil, South Africa, India, Indonesia</a:t>
            </a:r>
            <a:endParaRPr lang="en-US" sz="1100" b="1" dirty="0">
              <a:latin typeface="Abadi" panose="020B0604020104020204" pitchFamily="34" charset="0"/>
            </a:endParaRPr>
          </a:p>
        </p:txBody>
      </p:sp>
      <p:sp>
        <p:nvSpPr>
          <p:cNvPr id="14073" name="milestoneshape"/>
          <p:cNvSpPr txBox="1"/>
          <p:nvPr>
            <p:custDataLst>
              <p:tags r:id="rId37"/>
            </p:custDataLst>
          </p:nvPr>
        </p:nvSpPr>
        <p:spPr>
          <a:xfrm>
            <a:off x="1827754" y="3848118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6/30/1994</a:t>
            </a:r>
          </a:p>
        </p:txBody>
      </p:sp>
      <p:sp>
        <p:nvSpPr>
          <p:cNvPr id="14077" name="milestoneshape"/>
          <p:cNvSpPr/>
          <p:nvPr/>
        </p:nvSpPr>
        <p:spPr>
          <a:xfrm rot="16200000">
            <a:off x="2367987" y="1674874"/>
            <a:ext cx="190500" cy="190500"/>
          </a:xfrm>
          <a:prstGeom prst="flowChartMerge">
            <a:avLst/>
          </a:prstGeom>
          <a:solidFill>
            <a:srgbClr val="1AAA42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4078" name="milestoneshape"/>
          <p:cNvCxnSpPr/>
          <p:nvPr>
            <p:custDataLst>
              <p:tags r:id="rId38"/>
            </p:custDataLst>
          </p:nvPr>
        </p:nvCxnSpPr>
        <p:spPr>
          <a:xfrm>
            <a:off x="2367987" y="1674874"/>
            <a:ext cx="0" cy="1449344"/>
          </a:xfrm>
          <a:prstGeom prst="line">
            <a:avLst/>
          </a:prstGeom>
          <a:ln w="15875">
            <a:solidFill>
              <a:schemeClr val="accent1"/>
            </a:solidFill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80" name="milestoneshape"/>
          <p:cNvSpPr txBox="1"/>
          <p:nvPr>
            <p:custDataLst>
              <p:tags r:id="rId39"/>
            </p:custDataLst>
          </p:nvPr>
        </p:nvSpPr>
        <p:spPr>
          <a:xfrm>
            <a:off x="2520387" y="1611374"/>
            <a:ext cx="1524000" cy="360612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b="1" dirty="0">
                <a:solidFill>
                  <a:schemeClr val="accent6">
                    <a:lumMod val="50000"/>
                  </a:schemeClr>
                </a:solidFill>
                <a:latin typeface="Abadi" panose="020B0604020104020204" pitchFamily="34" charset="0"/>
              </a:rPr>
              <a:t> Bachelor of Science (Mathematics)</a:t>
            </a:r>
          </a:p>
        </p:txBody>
      </p:sp>
      <p:sp>
        <p:nvSpPr>
          <p:cNvPr id="14081" name="milestoneshape"/>
          <p:cNvSpPr txBox="1"/>
          <p:nvPr>
            <p:custDataLst>
              <p:tags r:id="rId40"/>
            </p:custDataLst>
          </p:nvPr>
        </p:nvSpPr>
        <p:spPr>
          <a:xfrm>
            <a:off x="2520387" y="1933573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0">
            <a:noAutofit/>
          </a:bodyPr>
          <a:lstStyle/>
          <a:p>
            <a:r>
              <a:rPr lang="en-US" sz="1000">
                <a:solidFill>
                  <a:schemeClr val="tx2"/>
                </a:solidFill>
                <a:latin typeface="Abadi" panose="020B0604020104020204" pitchFamily="34" charset="0"/>
              </a:rPr>
              <a:t>12/31/1993</a:t>
            </a:r>
          </a:p>
        </p:txBody>
      </p:sp>
      <p:sp>
        <p:nvSpPr>
          <p:cNvPr id="14082" name="milestoneshape"/>
          <p:cNvSpPr/>
          <p:nvPr/>
        </p:nvSpPr>
        <p:spPr>
          <a:xfrm>
            <a:off x="1763102" y="2933718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4083" name="milestoneshape"/>
          <p:cNvSpPr txBox="1"/>
          <p:nvPr>
            <p:custDataLst>
              <p:tags r:id="rId41"/>
            </p:custDataLst>
          </p:nvPr>
        </p:nvSpPr>
        <p:spPr>
          <a:xfrm>
            <a:off x="1421136" y="2285997"/>
            <a:ext cx="937933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Tennis Division Champion</a:t>
            </a:r>
          </a:p>
        </p:txBody>
      </p:sp>
      <p:sp>
        <p:nvSpPr>
          <p:cNvPr id="14084" name="milestoneshape"/>
          <p:cNvSpPr txBox="1"/>
          <p:nvPr>
            <p:custDataLst>
              <p:tags r:id="rId42"/>
            </p:custDataLst>
          </p:nvPr>
        </p:nvSpPr>
        <p:spPr>
          <a:xfrm>
            <a:off x="1191602" y="2747105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>
                <a:solidFill>
                  <a:schemeClr val="tx2"/>
                </a:solidFill>
                <a:latin typeface="Abadi" panose="020B0604020104020204" pitchFamily="34" charset="0"/>
              </a:rPr>
              <a:t>4/30/1992</a:t>
            </a:r>
          </a:p>
        </p:txBody>
      </p:sp>
      <p:sp>
        <p:nvSpPr>
          <p:cNvPr id="14086" name="milestoneshape"/>
          <p:cNvSpPr/>
          <p:nvPr/>
        </p:nvSpPr>
        <p:spPr>
          <a:xfrm rot="10800000">
            <a:off x="1359375" y="3543318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4087" name="milestoneshape"/>
          <p:cNvSpPr txBox="1"/>
          <p:nvPr>
            <p:custDataLst>
              <p:tags r:id="rId43"/>
            </p:custDataLst>
          </p:nvPr>
        </p:nvSpPr>
        <p:spPr>
          <a:xfrm>
            <a:off x="884338" y="4006868"/>
            <a:ext cx="1108991" cy="363497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b="1" dirty="0">
                <a:latin typeface="Abadi" panose="020B0604020104020204" pitchFamily="34" charset="0"/>
              </a:rPr>
              <a:t>Student Body  Treasurer</a:t>
            </a:r>
          </a:p>
        </p:txBody>
      </p:sp>
      <p:sp>
        <p:nvSpPr>
          <p:cNvPr id="14088" name="milestoneshape"/>
          <p:cNvSpPr txBox="1"/>
          <p:nvPr>
            <p:custDataLst>
              <p:tags r:id="rId44"/>
            </p:custDataLst>
          </p:nvPr>
        </p:nvSpPr>
        <p:spPr>
          <a:xfrm>
            <a:off x="787875" y="3848118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12/15/1990</a:t>
            </a:r>
          </a:p>
        </p:txBody>
      </p:sp>
      <p:sp>
        <p:nvSpPr>
          <p:cNvPr id="14096" name="intervalshape"/>
          <p:cNvSpPr txBox="1"/>
          <p:nvPr>
            <p:custDataLst>
              <p:tags r:id="rId45"/>
            </p:custDataLst>
          </p:nvPr>
        </p:nvSpPr>
        <p:spPr>
          <a:xfrm>
            <a:off x="2343391" y="4499414"/>
            <a:ext cx="1021433" cy="129587"/>
          </a:xfrm>
          <a:prstGeom prst="rect">
            <a:avLst/>
          </a:prstGeom>
          <a:noFill/>
        </p:spPr>
        <p:txBody>
          <a:bodyPr vert="horz" wrap="none" tIns="0" bIns="0" rtlCol="0" anchor="ctr">
            <a:spAutoFit/>
          </a:bodyPr>
          <a:lstStyle/>
          <a:p>
            <a:pPr>
              <a:lnSpc>
                <a:spcPts val="950"/>
              </a:lnSpc>
            </a:pPr>
            <a:r>
              <a:rPr lang="en-US" sz="1000" b="1" dirty="0">
                <a:latin typeface="Abadi" panose="020B0604020104020204" pitchFamily="34" charset="0"/>
              </a:rPr>
              <a:t>1/90  –  12/93</a:t>
            </a:r>
          </a:p>
        </p:txBody>
      </p:sp>
      <p:sp>
        <p:nvSpPr>
          <p:cNvPr id="14103" name="intervalshape"/>
          <p:cNvSpPr txBox="1"/>
          <p:nvPr>
            <p:custDataLst>
              <p:tags r:id="rId46"/>
            </p:custDataLst>
          </p:nvPr>
        </p:nvSpPr>
        <p:spPr>
          <a:xfrm>
            <a:off x="2636938" y="4918514"/>
            <a:ext cx="1021433" cy="129587"/>
          </a:xfrm>
          <a:prstGeom prst="rect">
            <a:avLst/>
          </a:prstGeom>
          <a:noFill/>
        </p:spPr>
        <p:txBody>
          <a:bodyPr vert="horz" wrap="none" tIns="0" bIns="0" rtlCol="0" anchor="ctr">
            <a:spAutoFit/>
          </a:bodyPr>
          <a:lstStyle/>
          <a:p>
            <a:pPr>
              <a:lnSpc>
                <a:spcPts val="950"/>
              </a:lnSpc>
            </a:pPr>
            <a:r>
              <a:rPr lang="en-US" sz="1000" b="1" dirty="0">
                <a:solidFill>
                  <a:schemeClr val="accent6">
                    <a:lumMod val="50000"/>
                  </a:schemeClr>
                </a:solidFill>
                <a:latin typeface="Abadi" panose="020B0604020104020204" pitchFamily="34" charset="0"/>
              </a:rPr>
              <a:t>1/94  –  12/94</a:t>
            </a:r>
          </a:p>
        </p:txBody>
      </p:sp>
      <p:sp>
        <p:nvSpPr>
          <p:cNvPr id="14110" name="intervalshape"/>
          <p:cNvSpPr txBox="1"/>
          <p:nvPr>
            <p:custDataLst>
              <p:tags r:id="rId47"/>
            </p:custDataLst>
          </p:nvPr>
        </p:nvSpPr>
        <p:spPr>
          <a:xfrm>
            <a:off x="4105476" y="5337614"/>
            <a:ext cx="1021433" cy="129587"/>
          </a:xfrm>
          <a:prstGeom prst="rect">
            <a:avLst/>
          </a:prstGeom>
          <a:noFill/>
        </p:spPr>
        <p:txBody>
          <a:bodyPr vert="horz" wrap="none" tIns="0" bIns="0" rtlCol="0" anchor="ctr">
            <a:spAutoFit/>
          </a:bodyPr>
          <a:lstStyle/>
          <a:p>
            <a:pPr>
              <a:lnSpc>
                <a:spcPts val="950"/>
              </a:lnSpc>
            </a:pPr>
            <a:r>
              <a:rPr lang="en-US" sz="1000" b="1">
                <a:solidFill>
                  <a:schemeClr val="accent6">
                    <a:lumMod val="50000"/>
                  </a:schemeClr>
                </a:solidFill>
                <a:latin typeface="Abadi" panose="020B0604020104020204" pitchFamily="34" charset="0"/>
              </a:rPr>
              <a:t>1/95  –  12/99</a:t>
            </a:r>
          </a:p>
        </p:txBody>
      </p:sp>
      <p:sp>
        <p:nvSpPr>
          <p:cNvPr id="14117" name="intervalshape"/>
          <p:cNvSpPr txBox="1"/>
          <p:nvPr>
            <p:custDataLst>
              <p:tags r:id="rId48"/>
            </p:custDataLst>
          </p:nvPr>
        </p:nvSpPr>
        <p:spPr>
          <a:xfrm>
            <a:off x="7043355" y="5756714"/>
            <a:ext cx="1021433" cy="129587"/>
          </a:xfrm>
          <a:prstGeom prst="rect">
            <a:avLst/>
          </a:prstGeom>
          <a:noFill/>
        </p:spPr>
        <p:txBody>
          <a:bodyPr vert="horz" wrap="none" tIns="0" bIns="0" rtlCol="0" anchor="ctr">
            <a:spAutoFit/>
          </a:bodyPr>
          <a:lstStyle/>
          <a:p>
            <a:pPr>
              <a:lnSpc>
                <a:spcPts val="950"/>
              </a:lnSpc>
            </a:pPr>
            <a:r>
              <a:rPr lang="en-US" sz="1000" b="1">
                <a:solidFill>
                  <a:schemeClr val="accent6">
                    <a:lumMod val="50000"/>
                  </a:schemeClr>
                </a:solidFill>
                <a:latin typeface="Abadi" panose="020B0604020104020204" pitchFamily="34" charset="0"/>
              </a:rPr>
              <a:t>1/00  –  12/09</a:t>
            </a:r>
          </a:p>
        </p:txBody>
      </p:sp>
      <p:sp>
        <p:nvSpPr>
          <p:cNvPr id="14124" name="intervalshape"/>
          <p:cNvSpPr txBox="1"/>
          <p:nvPr>
            <p:custDataLst>
              <p:tags r:id="rId49"/>
            </p:custDataLst>
          </p:nvPr>
        </p:nvSpPr>
        <p:spPr>
          <a:xfrm>
            <a:off x="7924800" y="6175590"/>
            <a:ext cx="933269" cy="130036"/>
          </a:xfrm>
          <a:prstGeom prst="rect">
            <a:avLst/>
          </a:prstGeom>
          <a:noFill/>
        </p:spPr>
        <p:txBody>
          <a:bodyPr vert="horz" wrap="none" tIns="0" bIns="0" rtlCol="0" anchor="ctr">
            <a:spAutoFit/>
          </a:bodyPr>
          <a:lstStyle/>
          <a:p>
            <a:pPr>
              <a:lnSpc>
                <a:spcPts val="950"/>
              </a:lnSpc>
            </a:pPr>
            <a:r>
              <a:rPr lang="en-US" sz="1000" b="1">
                <a:solidFill>
                  <a:schemeClr val="accent6">
                    <a:lumMod val="50000"/>
                  </a:schemeClr>
                </a:solidFill>
              </a:rPr>
              <a:t>1/10  –  12/12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17654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TYPE" val="Standard"/>
  <p:tag name="VERSION" val="1.5"/>
  <p:tag name="WORDWRAPINTERVAL" val="False"/>
  <p:tag name="ELAPSEDSTYLE" val="thin"/>
  <p:tag name="AUTOFIT" val="1"/>
  <p:tag name="TIMEBANDROUNDED" val="false"/>
  <p:tag name="TIMEBANDTHIN" val="false"/>
  <p:tag name="SHOWFLAGDIALOG" val="Finish"/>
  <p:tag name="MARKERCOLOR" val="255,0,0,false"/>
  <p:tag name="TODAYMARKERFONTCHANGES" val="Calibri;11"/>
  <p:tag name="TIMEBANDPOS" val="custom"/>
  <p:tag name="CUSTOMTIMEBANDPOSITION" val="246.0014"/>
  <p:tag name="INTERVALVERTCONNECTOR" val="true"/>
  <p:tag name="INTERVALTHICKBAND" val="true"/>
  <p:tag name="INTERVALABOVE" val="false"/>
  <p:tag name="LEFTBANDDATE" val="Calibri;24"/>
  <p:tag name="RIGHTBANDDATE" val="Calibri;24"/>
  <p:tag name="WORDWRAPMILESTONE" val="true"/>
  <p:tag name="TIMESCALEPOINT" val="Months"/>
  <p:tag name="CONFIGUREAUTOMATICFLAG" val="True"/>
  <p:tag name="MILESTONEDATEFORMAT" val="M/d/yyyy"/>
  <p:tag name="INTERVALDATEFORMAT" val="M/yy"/>
  <p:tag name="TIMESCALEDATEFORMAT" val="MMM"/>
  <p:tag name="3DEFFECT" val="true"/>
  <p:tag name="TIMESCALEFONT" val="Calibri;13;False;16777215"/>
  <p:tag name="TODAYMARKER" val="false"/>
  <p:tag name="TODAYMARKERABOVE" val="false"/>
  <p:tag name="ELAPSED" val="false"/>
  <p:tag name="TIMEBANDDATES" val="remove"/>
  <p:tag name="INTERVALTIMESCALEENDDATE" val="12/31/2012 12:00:00 AM"/>
  <p:tag name="INTERVALTIMESCALESTARTDATE" val="1/1/1990 12:00:00 AM"/>
  <p:tag name="INTERVALDATE" val="right"/>
  <p:tag name="INTERVALHORIZCONNECTOR" val="false"/>
  <p:tag name="INTERVALTEXT" val="center"/>
  <p:tag name="FLAGCONNECTORCOLOR" val="79,129,189,true"/>
  <p:tag name="ACTUALTIMESCALESTARTDATE" val="1/1/1990 12:00:00 AM"/>
  <p:tag name="ACTUALTIMESCALEENDDATE" val="12/31/2012 12:00:00 AM"/>
  <p:tag name="TIMEBANDCOLOR" val="176,62,49,False"/>
  <p:tag name="TIMEBANDPOSVALUE" val="246.0014"/>
  <p:tag name="CONFIGURETIMESCALESTARTDATE" val="1/1/1990 12:00:00 AM"/>
  <p:tag name="CONFIGURETIMESCALEENDDATE" val="12/31/2012 12:00:00 AM"/>
  <p:tag name="MILESTONETIMESCALESTARTDATE" val="12/15/1990 12:00:00 AM"/>
  <p:tag name="MILESTONETIMESCALEENDDATE" val="1/1/2012 12:00:00 AM"/>
  <p:tag name="PREVIOUSTIMEBANDPOSITION" val="246.001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0,114,188,-16747844,False;;1/1/2010 12:00:00 AM;12/31/2012 12:00:00 AM;SAP;0;Shape;0;;11;;10;;10;4;16777215;-1;-1;False;26.50638;False;False;False;False;False;False;False;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0" val="0,114,188,-16747844,False;1/1/2012 12:00:00 AM;Managing Director  Mobile Platforms;False;False;True;False;False;tbName;0;;11;;10;0;-1;-1;False;110;False;False;False;False;False;191.9998;548.822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0" val="0,114,188,-16747844,False;1/1/2012 12:00:00 AM;Managing Director  Mobile Platforms;False;False;True;False;False;tbDate;0;;11;;10;0;-1;-1;False;110;False;False;False;False;False;191.9998;548.822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" val="0,114,188,-16747844,False;1/1/2010 12:00:00 AM;Director  Mobile Channels;False;False;True;False;True;tbName;1;;11;;10;1;-1;-1;False;88.67087;False;False;False;False;False;315.5014;513.259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" val="0,114,188,-16747844,False;1/1/2010 12:00:00 AM;Director  Mobile Channels;False;False;True;False;True;tbDate;1;;11;;10;1;-1;-1;False;88.67087;False;False;False;False;False;315.5014;513.259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2" val="0,114,188,-16747844,False;10/15/2007 12:00:00 AM;PM Embedded Channel;False;False;True;False;False;tbName;2;;11;;10;2;-1;-1;False;110;False;False;False;False;False;191.9998;451.364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2" val="0,114,188,-16747844,False;10/15/2007 12:00:00 AM;PM Embedded Channel;False;False;True;False;False;tbDate;2;;11;;10;2;-1;-1;False;110;False;False;False;False;False;191.9998;451.364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3" val="0,114,188,-16747844,False;1/1/2005 12:00:00 AM;PM - Device Incubation;False;False;True;False;True;tbName;3;;11;;10;3;-1;-1;False;110;False;False;False;False;False;315.5014;386.96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3" val="0,114,188,-16747844,False;1/1/2005 12:00:00 AM;PM - Device Incubation;False;False;True;False;True;tbDate;3;;11;;10;3;-1;-1;False;110;False;False;False;False;False;315.5014;386.96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3/15/2003 12:00:00 AM;Product Analyst;False;False;True;False;False;tbName;4;;11;;10;4;-1;-1;False;65.96189;False;False;False;False;False;189.6068;367.312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3/15/2003 12:00:00 AM;Product Analyst;False;False;True;False;False;tbDate;4;;11;;10;4;-1;-1;False;65.96189;False;False;False;False;False;189.6068;367.312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0,114,188,-16747844,False;;1/1/2000 12:00:00 AM;12/31/2009 12:00:00 AM;AMD;0;Shape;1;;11;;10;;10;3;16777215;-1;-1;False;24.99173;False;False;False;False;False;False;False;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5" val="0,114,188,-16747844,False;1/1/2000 12:00:00 AM;Mobility Alliance Program Manager;False;False;True;False;True;tbName;5;;11;;10;5;-1;-1;False;110;False;False;False;False;False;315.5014;271.265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5" val="0,114,188,-16747844,False;1/1/2000 12:00:00 AM;Mobility Alliance Program Manager;False;False;True;False;True;tbDate;5;;11;;10;5;-1;-1;False;110;False;False;False;False;False;315.5014;271.265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6" val="0,114,188,-16747844,False;6/30/1998 12:00:00 AM;Embedded Sales Engineer;False;False;True;False;False;tbName;6;;11;;10;6;-1;-1;False;110;False;False;False;False;False;191.9998;236.436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6" val="0,114,188,-16747844,False;6/30/1998 12:00:00 AM;Embedded Sales Engineer;False;False;True;False;False;tbDate;6;;11;;10;6;-1;-1;False;110;False;False;False;False;False;191.9998;236.436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7" val="0,114,188,-16747844,False;1/1/1995 12:00:00 AM;PM Embedded Systems;False;False;True;False;False;tbName;7;;11;;10;7;-1;-1;False;77.05016;False;False;False;False;False;179.9998;172.107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7" val="0,114,188,-16747844,False;1/1/1995 12:00:00 AM;PM Embedded Systems;False;False;True;False;False;tbDate;7;;11;;10;7;-1;-1;False;77.05016;False;False;False;False;False;179.9998;172.107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8" val="0,114,188,-16747844,False;6/30/1994 12:00:00 AM;Brazil, South Africa, India, Indonesia;False;False;True;False;True;tbName;8;;11;;10;8;-1;-1;False;119.8861;False;False;False;False;False;315.5014;138.974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8" val="0,114,188,-16747844,False;6/30/1994 12:00:00 AM;Brazil, South Africa, India, Indonesia;False;False;True;False;True;tbDate;8;;11;;10;8;-1;-1;False;119.8861;False;False;False;False;False;315.5014;138.974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NECTORCOLOR" val="79;129;18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9" val="26,170,66,-15029694,False;12/31/1993 12:00:00 AM; Bachelor of Science (Mathematics);False;False;False;False;False;tbName;9;;11;;10;9;-1;-1;False;120;False;False;False;False;False;-1;198.455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0,114,188,-16747844,False;;1/1/1995 12:00:00 AM;12/31/1999 12:00:00 AM;Global Logistics;0;Shape;2;;11;;10;;10;2;16777215;-1;-1;False;124.2278;False;False;False;False;False;False;False;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9" val="26,170,66,-15029694,False;12/31/1993 12:00:00 AM; Bachelor of Science (Mathematics);False;False;False;False;False;tbDate;9;;11;;10;9;-1;-1;False;120;False;False;False;False;False;-1;198.455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0" val="0,114,188,-16747844,False;4/30/1992 12:00:00 AM;Tennis Division Champion;False;False;True;False;False;tbName;10;;11;;10;10;-1;-1;False;73.85299;False;False;False;False;False;179.9998;111.900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0" val="0,114,188,-16747844,False;4/30/1992 12:00:00 AM;Tennis Division Champion;False;False;True;False;False;tbDate;10;;11;;10;10;-1;-1;False;73.85299;False;False;False;False;False;179.9998;111.900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1" val="0,114,188,-16747844,False;12/15/1990 12:00:00 AM;Student Body  Treasurer;False;False;True;False;True;tbName;11;;11;;10;11;-1;-1;False;79.83536;False;False;False;False;False;315.5014;77.1196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1" val="0,114,188,-16747844,False;12/15/1990 12:00:00 AM;Student Body  Treasurer;False;False;True;False;True;tbDate;11;;11;;10;11;-1;-1;False;79.83536;False;False;False;False;False;315.5014;77.1196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0,114,188,-16747844,False;;1/1/1990 12:00:00 AM;12/31/1993 12:00:00 AM;Western University ;0;tbStartEndDate;4;;11;;10;;10;0;16777215;-1;-1;False;180;False;False;False;False;False;False;False;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0,114,188,-16747844,False;;1/1/1994 12:00:00 AM;12/31/1994 12:00:00 AM;Travel;0;tbStartEndDate;3;;11;;10;;10;1;16777215;-1;-1;False;180;False;False;False;False;False;False;False;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0,114,188,-16747844,False;;1/1/1995 12:00:00 AM;12/31/1999 12:00:00 AM;Global Logistics;0;tbStartEndDate;2;;11;;10;;10;2;16777215;-1;-1;False;180;False;False;False;False;False;False;False;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0,114,188,-16747844,False;;1/1/2000 12:00:00 AM;12/31/2009 12:00:00 AM;AMD;0;tbStartEndDate;1;;11;;10;;10;3;16777215;-1;-1;False;180;False;False;False;False;False;False;False;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0,114,188,-16747844,False;;1/1/2010 12:00:00 AM;12/31/2012 12:00:00 AM;SAP;0;tbStartEndDate;0;;11;;10;;10;4;16777215;-1;-1;False;180;False;False;False;False;False;False;False;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0,114,188,-16747844,False;;1/1/1994 12:00:00 AM;12/31/1994 12:00:00 AM;Travel;0;Shape;3;;11;;10;;10;1;16777215;-1;-1;False;63.36275;False;False;False;False;False;False;False;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0,114,188,-16747844,False;;1/1/1990 12:00:00 AM;12/31/1993 12:00:00 AM;Western University ;0;Shape;4;;11;;10;;10;0;16777215;-1;-1;False;45.43945;False;False;False;False;False;False;False;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BAND" val="Timeban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118</TotalTime>
  <Words>125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Tw Cen MT</vt:lpstr>
      <vt:lpstr>Tw Cen MT Condensed</vt:lpstr>
      <vt:lpstr>Wingdings 3</vt:lpstr>
      <vt:lpstr>Integral</vt:lpstr>
      <vt:lpstr>Timeline path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Teiss Luap</dc:creator>
  <cp:lastModifiedBy>Jseph121</cp:lastModifiedBy>
  <cp:revision>18</cp:revision>
  <dcterms:created xsi:type="dcterms:W3CDTF">2012-08-15T19:34:37Z</dcterms:created>
  <dcterms:modified xsi:type="dcterms:W3CDTF">2021-01-20T05:42:43Z</dcterms:modified>
</cp:coreProperties>
</file>