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035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9B35-17C9-4E94-B693-C0179522F4A3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E3E6-2AF7-4A2E-80BC-BFF56A54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9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8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386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45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64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1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98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6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4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6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6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6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3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8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8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7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3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tags" Target="../tags/tag4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slideLayout" Target="../slideLayouts/slideLayout6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888" name="intervalshape"/>
          <p:cNvCxnSpPr/>
          <p:nvPr/>
        </p:nvCxnSpPr>
        <p:spPr>
          <a:xfrm flipV="1">
            <a:off x="3192172" y="502956"/>
            <a:ext cx="0" cy="5486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87" name="intervalshape"/>
          <p:cNvCxnSpPr/>
          <p:nvPr/>
        </p:nvCxnSpPr>
        <p:spPr>
          <a:xfrm flipV="1">
            <a:off x="1828204" y="502956"/>
            <a:ext cx="0" cy="5486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85" name="intervalshape"/>
          <p:cNvSpPr/>
          <p:nvPr>
            <p:custDataLst>
              <p:tags r:id="rId2"/>
            </p:custDataLst>
          </p:nvPr>
        </p:nvSpPr>
        <p:spPr>
          <a:xfrm>
            <a:off x="1828204" y="367490"/>
            <a:ext cx="1363968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80" name="intervalshape"/>
          <p:cNvCxnSpPr/>
          <p:nvPr/>
        </p:nvCxnSpPr>
        <p:spPr>
          <a:xfrm flipV="1">
            <a:off x="3382493" y="960156"/>
            <a:ext cx="0" cy="5029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79" name="intervalshape"/>
          <p:cNvCxnSpPr/>
          <p:nvPr/>
        </p:nvCxnSpPr>
        <p:spPr>
          <a:xfrm flipV="1">
            <a:off x="3255612" y="960156"/>
            <a:ext cx="0" cy="5029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77" name="intervalshape"/>
          <p:cNvSpPr/>
          <p:nvPr>
            <p:custDataLst>
              <p:tags r:id="rId3"/>
            </p:custDataLst>
          </p:nvPr>
        </p:nvSpPr>
        <p:spPr>
          <a:xfrm>
            <a:off x="3255613" y="824690"/>
            <a:ext cx="126881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72" name="intervalshape"/>
          <p:cNvCxnSpPr/>
          <p:nvPr/>
        </p:nvCxnSpPr>
        <p:spPr>
          <a:xfrm flipV="1">
            <a:off x="3763135" y="1417356"/>
            <a:ext cx="0" cy="4572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71" name="intervalshape"/>
          <p:cNvCxnSpPr/>
          <p:nvPr/>
        </p:nvCxnSpPr>
        <p:spPr>
          <a:xfrm flipV="1">
            <a:off x="3541094" y="1417356"/>
            <a:ext cx="0" cy="4572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69" name="intervalshape"/>
          <p:cNvSpPr/>
          <p:nvPr>
            <p:custDataLst>
              <p:tags r:id="rId4"/>
            </p:custDataLst>
          </p:nvPr>
        </p:nvSpPr>
        <p:spPr>
          <a:xfrm>
            <a:off x="3541095" y="1281890"/>
            <a:ext cx="222041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64" name="intervalshape"/>
          <p:cNvCxnSpPr/>
          <p:nvPr/>
        </p:nvCxnSpPr>
        <p:spPr>
          <a:xfrm flipV="1">
            <a:off x="4809901" y="1874556"/>
            <a:ext cx="0" cy="4114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63" name="intervalshape"/>
          <p:cNvCxnSpPr/>
          <p:nvPr/>
        </p:nvCxnSpPr>
        <p:spPr>
          <a:xfrm flipV="1">
            <a:off x="3731415" y="1874556"/>
            <a:ext cx="0" cy="4114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61" name="intervalshape"/>
          <p:cNvSpPr/>
          <p:nvPr>
            <p:custDataLst>
              <p:tags r:id="rId5"/>
            </p:custDataLst>
          </p:nvPr>
        </p:nvSpPr>
        <p:spPr>
          <a:xfrm>
            <a:off x="3731415" y="1739090"/>
            <a:ext cx="1078486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56" name="intervalshape"/>
          <p:cNvCxnSpPr/>
          <p:nvPr/>
        </p:nvCxnSpPr>
        <p:spPr>
          <a:xfrm flipV="1">
            <a:off x="4778181" y="2331756"/>
            <a:ext cx="0" cy="3657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55" name="intervalshape"/>
          <p:cNvCxnSpPr/>
          <p:nvPr/>
        </p:nvCxnSpPr>
        <p:spPr>
          <a:xfrm flipV="1">
            <a:off x="4683021" y="2331756"/>
            <a:ext cx="0" cy="3657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53" name="intervalshape"/>
          <p:cNvSpPr/>
          <p:nvPr>
            <p:custDataLst>
              <p:tags r:id="rId6"/>
            </p:custDataLst>
          </p:nvPr>
        </p:nvSpPr>
        <p:spPr>
          <a:xfrm>
            <a:off x="4683021" y="2196290"/>
            <a:ext cx="95160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48" name="intervalshape"/>
          <p:cNvCxnSpPr/>
          <p:nvPr/>
        </p:nvCxnSpPr>
        <p:spPr>
          <a:xfrm flipV="1">
            <a:off x="5063663" y="2788956"/>
            <a:ext cx="0" cy="3200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47" name="intervalshape"/>
          <p:cNvCxnSpPr/>
          <p:nvPr/>
        </p:nvCxnSpPr>
        <p:spPr>
          <a:xfrm flipV="1">
            <a:off x="4841622" y="2788956"/>
            <a:ext cx="0" cy="3200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45" name="intervalshape"/>
          <p:cNvSpPr/>
          <p:nvPr>
            <p:custDataLst>
              <p:tags r:id="rId7"/>
            </p:custDataLst>
          </p:nvPr>
        </p:nvSpPr>
        <p:spPr>
          <a:xfrm>
            <a:off x="4841623" y="2653490"/>
            <a:ext cx="222041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40" name="intervalshape"/>
          <p:cNvCxnSpPr/>
          <p:nvPr/>
        </p:nvCxnSpPr>
        <p:spPr>
          <a:xfrm flipV="1">
            <a:off x="5063663" y="3246156"/>
            <a:ext cx="0" cy="2743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39" name="intervalshape"/>
          <p:cNvCxnSpPr/>
          <p:nvPr/>
        </p:nvCxnSpPr>
        <p:spPr>
          <a:xfrm flipV="1">
            <a:off x="4968502" y="3246156"/>
            <a:ext cx="0" cy="2743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37" name="intervalshape"/>
          <p:cNvSpPr/>
          <p:nvPr>
            <p:custDataLst>
              <p:tags r:id="rId8"/>
            </p:custDataLst>
          </p:nvPr>
        </p:nvSpPr>
        <p:spPr>
          <a:xfrm>
            <a:off x="4968503" y="3110690"/>
            <a:ext cx="95161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32" name="intervalshape"/>
          <p:cNvCxnSpPr/>
          <p:nvPr/>
        </p:nvCxnSpPr>
        <p:spPr>
          <a:xfrm flipV="1">
            <a:off x="5539466" y="3703356"/>
            <a:ext cx="0" cy="2286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31" name="intervalshape"/>
          <p:cNvCxnSpPr/>
          <p:nvPr/>
        </p:nvCxnSpPr>
        <p:spPr>
          <a:xfrm flipV="1">
            <a:off x="5158823" y="3703356"/>
            <a:ext cx="0" cy="2286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29" name="intervalshape"/>
          <p:cNvSpPr/>
          <p:nvPr>
            <p:custDataLst>
              <p:tags r:id="rId9"/>
            </p:custDataLst>
          </p:nvPr>
        </p:nvSpPr>
        <p:spPr>
          <a:xfrm>
            <a:off x="5158824" y="3567889"/>
            <a:ext cx="380643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24" name="intervalshape"/>
          <p:cNvCxnSpPr/>
          <p:nvPr/>
        </p:nvCxnSpPr>
        <p:spPr>
          <a:xfrm flipV="1">
            <a:off x="5698067" y="4160556"/>
            <a:ext cx="0" cy="1828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23" name="intervalshape"/>
          <p:cNvCxnSpPr/>
          <p:nvPr/>
        </p:nvCxnSpPr>
        <p:spPr>
          <a:xfrm flipV="1">
            <a:off x="5571186" y="4160556"/>
            <a:ext cx="0" cy="1828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21" name="intervalshape"/>
          <p:cNvSpPr/>
          <p:nvPr>
            <p:custDataLst>
              <p:tags r:id="rId10"/>
            </p:custDataLst>
          </p:nvPr>
        </p:nvSpPr>
        <p:spPr>
          <a:xfrm>
            <a:off x="5571187" y="4025089"/>
            <a:ext cx="126881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16" name="intervalshape"/>
          <p:cNvCxnSpPr/>
          <p:nvPr/>
        </p:nvCxnSpPr>
        <p:spPr>
          <a:xfrm flipV="1">
            <a:off x="6554512" y="4617756"/>
            <a:ext cx="0" cy="1371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15" name="intervalshape"/>
          <p:cNvCxnSpPr/>
          <p:nvPr/>
        </p:nvCxnSpPr>
        <p:spPr>
          <a:xfrm flipV="1">
            <a:off x="5698067" y="4617756"/>
            <a:ext cx="0" cy="1371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13" name="intervalshape"/>
          <p:cNvSpPr/>
          <p:nvPr>
            <p:custDataLst>
              <p:tags r:id="rId11"/>
            </p:custDataLst>
          </p:nvPr>
        </p:nvSpPr>
        <p:spPr>
          <a:xfrm>
            <a:off x="5698068" y="4482290"/>
            <a:ext cx="856445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808" name="intervalshape"/>
          <p:cNvCxnSpPr/>
          <p:nvPr/>
        </p:nvCxnSpPr>
        <p:spPr>
          <a:xfrm flipV="1">
            <a:off x="7093755" y="5074956"/>
            <a:ext cx="0" cy="914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07" name="intervalshape"/>
          <p:cNvCxnSpPr/>
          <p:nvPr/>
        </p:nvCxnSpPr>
        <p:spPr>
          <a:xfrm flipV="1">
            <a:off x="6744832" y="5074956"/>
            <a:ext cx="0" cy="914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05" name="intervalshape"/>
          <p:cNvSpPr/>
          <p:nvPr>
            <p:custDataLst>
              <p:tags r:id="rId12"/>
            </p:custDataLst>
          </p:nvPr>
        </p:nvSpPr>
        <p:spPr>
          <a:xfrm>
            <a:off x="6744833" y="4939490"/>
            <a:ext cx="348923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2224" name="Title 1"/>
          <p:cNvSpPr txBox="1">
            <a:spLocks/>
          </p:cNvSpPr>
          <p:nvPr/>
        </p:nvSpPr>
        <p:spPr>
          <a:xfrm>
            <a:off x="3183628" y="267921"/>
            <a:ext cx="4825364" cy="10068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b="1" dirty="0">
              <a:solidFill>
                <a:srgbClr val="333333"/>
              </a:solidFill>
              <a:latin typeface="Abadi" panose="020B0604020104020204" pitchFamily="34" charset="0"/>
              <a:ea typeface="Gulim" pitchFamily="34" charset="-127"/>
              <a:cs typeface="Aparajita" pitchFamily="34" charset="0"/>
            </a:endParaRPr>
          </a:p>
          <a:p>
            <a:pPr algn="r"/>
            <a:r>
              <a:rPr lang="en-US" sz="3600" b="1" dirty="0">
                <a:solidFill>
                  <a:srgbClr val="333333"/>
                </a:solidFill>
                <a:latin typeface="Abadi" panose="020B0604020104020204" pitchFamily="34" charset="0"/>
                <a:ea typeface="Gulim" pitchFamily="34" charset="-127"/>
                <a:cs typeface="Aparajita" pitchFamily="34" charset="0"/>
              </a:rPr>
              <a:t>Timeline</a:t>
            </a:r>
          </a:p>
        </p:txBody>
      </p:sp>
      <p:sp>
        <p:nvSpPr>
          <p:cNvPr id="16784" name="pgshape"/>
          <p:cNvSpPr/>
          <p:nvPr>
            <p:custDataLst>
              <p:tags r:id="rId13"/>
            </p:custDataLst>
          </p:nvPr>
        </p:nvSpPr>
        <p:spPr>
          <a:xfrm>
            <a:off x="1193800" y="5989356"/>
            <a:ext cx="6756400" cy="338667"/>
          </a:xfrm>
          <a:prstGeom prst="round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6786" name="pgshape"/>
          <p:cNvCxnSpPr/>
          <p:nvPr/>
        </p:nvCxnSpPr>
        <p:spPr>
          <a:xfrm flipV="1">
            <a:off x="1193800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87" name="pgshape"/>
          <p:cNvSpPr txBox="1"/>
          <p:nvPr>
            <p:custDataLst>
              <p:tags r:id="rId14"/>
            </p:custDataLst>
          </p:nvPr>
        </p:nvSpPr>
        <p:spPr>
          <a:xfrm>
            <a:off x="1193800" y="5650689"/>
            <a:ext cx="965200" cy="389851"/>
          </a:xfrm>
          <a:prstGeom prst="rect">
            <a:avLst/>
          </a:prstGeom>
          <a:noFill/>
        </p:spPr>
        <p:txBody>
          <a:bodyPr vert="horz" wrap="square" rtlCol="0" anchor="b" anchorCtr="0">
            <a:noAutofit/>
          </a:bodyPr>
          <a:lstStyle/>
          <a:p>
            <a:r>
              <a:rPr lang="en-US" sz="1300" b="1">
                <a:solidFill>
                  <a:schemeClr val="tx2"/>
                </a:solidFill>
                <a:latin typeface="Abadi" panose="020B0604020104020204" pitchFamily="34" charset="0"/>
              </a:rPr>
              <a:t>2012</a:t>
            </a:r>
          </a:p>
        </p:txBody>
      </p:sp>
      <p:sp>
        <p:nvSpPr>
          <p:cNvPr id="16788" name="pgshape"/>
          <p:cNvSpPr txBox="1"/>
          <p:nvPr>
            <p:custDataLst>
              <p:tags r:id="rId15"/>
            </p:custDataLst>
          </p:nvPr>
        </p:nvSpPr>
        <p:spPr>
          <a:xfrm>
            <a:off x="1193800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>
                <a:solidFill>
                  <a:srgbClr val="FFFFFF"/>
                </a:solidFill>
                <a:latin typeface="Abadi" panose="020B0604020104020204" pitchFamily="34" charset="0"/>
              </a:rPr>
              <a:t>Feb</a:t>
            </a:r>
          </a:p>
        </p:txBody>
      </p:sp>
      <p:cxnSp>
        <p:nvCxnSpPr>
          <p:cNvPr id="16789" name="pgshape"/>
          <p:cNvCxnSpPr/>
          <p:nvPr/>
        </p:nvCxnSpPr>
        <p:spPr>
          <a:xfrm flipV="1">
            <a:off x="2113686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0" name="pgshape"/>
          <p:cNvSpPr txBox="1"/>
          <p:nvPr>
            <p:custDataLst>
              <p:tags r:id="rId16"/>
            </p:custDataLst>
          </p:nvPr>
        </p:nvSpPr>
        <p:spPr>
          <a:xfrm>
            <a:off x="2113686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>
                <a:solidFill>
                  <a:srgbClr val="FFFFFF"/>
                </a:solidFill>
                <a:latin typeface="Abadi" panose="020B0604020104020204" pitchFamily="34" charset="0"/>
              </a:rPr>
              <a:t>Mar</a:t>
            </a:r>
          </a:p>
        </p:txBody>
      </p:sp>
      <p:cxnSp>
        <p:nvCxnSpPr>
          <p:cNvPr id="16791" name="pgshape"/>
          <p:cNvCxnSpPr/>
          <p:nvPr/>
        </p:nvCxnSpPr>
        <p:spPr>
          <a:xfrm flipV="1">
            <a:off x="3097011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2" name="pgshape"/>
          <p:cNvSpPr txBox="1"/>
          <p:nvPr>
            <p:custDataLst>
              <p:tags r:id="rId17"/>
            </p:custDataLst>
          </p:nvPr>
        </p:nvSpPr>
        <p:spPr>
          <a:xfrm>
            <a:off x="3097011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>
                <a:solidFill>
                  <a:srgbClr val="FFFFFF"/>
                </a:solidFill>
                <a:latin typeface="Abadi" panose="020B0604020104020204" pitchFamily="34" charset="0"/>
              </a:rPr>
              <a:t>Apr</a:t>
            </a:r>
          </a:p>
        </p:txBody>
      </p:sp>
      <p:cxnSp>
        <p:nvCxnSpPr>
          <p:cNvPr id="16793" name="pgshape"/>
          <p:cNvCxnSpPr/>
          <p:nvPr/>
        </p:nvCxnSpPr>
        <p:spPr>
          <a:xfrm flipV="1">
            <a:off x="4048617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4" name="pgshape"/>
          <p:cNvSpPr txBox="1"/>
          <p:nvPr>
            <p:custDataLst>
              <p:tags r:id="rId18"/>
            </p:custDataLst>
          </p:nvPr>
        </p:nvSpPr>
        <p:spPr>
          <a:xfrm>
            <a:off x="4048617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>
                <a:solidFill>
                  <a:srgbClr val="FFFFFF"/>
                </a:solidFill>
                <a:latin typeface="Abadi" panose="020B0604020104020204" pitchFamily="34" charset="0"/>
              </a:rPr>
              <a:t>May</a:t>
            </a:r>
          </a:p>
        </p:txBody>
      </p:sp>
      <p:cxnSp>
        <p:nvCxnSpPr>
          <p:cNvPr id="16795" name="pgshape"/>
          <p:cNvCxnSpPr/>
          <p:nvPr/>
        </p:nvCxnSpPr>
        <p:spPr>
          <a:xfrm flipV="1">
            <a:off x="5031942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6" name="pgshape"/>
          <p:cNvSpPr txBox="1"/>
          <p:nvPr>
            <p:custDataLst>
              <p:tags r:id="rId19"/>
            </p:custDataLst>
          </p:nvPr>
        </p:nvSpPr>
        <p:spPr>
          <a:xfrm>
            <a:off x="5031942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>
                <a:solidFill>
                  <a:srgbClr val="FFFFFF"/>
                </a:solidFill>
                <a:latin typeface="Abadi" panose="020B0604020104020204" pitchFamily="34" charset="0"/>
              </a:rPr>
              <a:t>Jun</a:t>
            </a:r>
          </a:p>
        </p:txBody>
      </p:sp>
      <p:cxnSp>
        <p:nvCxnSpPr>
          <p:cNvPr id="16797" name="pgshape"/>
          <p:cNvCxnSpPr/>
          <p:nvPr/>
        </p:nvCxnSpPr>
        <p:spPr>
          <a:xfrm flipV="1">
            <a:off x="5983548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8" name="pgshape"/>
          <p:cNvSpPr txBox="1"/>
          <p:nvPr>
            <p:custDataLst>
              <p:tags r:id="rId20"/>
            </p:custDataLst>
          </p:nvPr>
        </p:nvSpPr>
        <p:spPr>
          <a:xfrm>
            <a:off x="5983548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>
                <a:solidFill>
                  <a:srgbClr val="FFFFFF"/>
                </a:solidFill>
                <a:latin typeface="Abadi" panose="020B0604020104020204" pitchFamily="34" charset="0"/>
              </a:rPr>
              <a:t>Jul</a:t>
            </a:r>
          </a:p>
        </p:txBody>
      </p:sp>
      <p:cxnSp>
        <p:nvCxnSpPr>
          <p:cNvPr id="16799" name="pgshape"/>
          <p:cNvCxnSpPr/>
          <p:nvPr/>
        </p:nvCxnSpPr>
        <p:spPr>
          <a:xfrm flipV="1">
            <a:off x="6966874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00" name="pgshape"/>
          <p:cNvSpPr txBox="1"/>
          <p:nvPr>
            <p:custDataLst>
              <p:tags r:id="rId21"/>
            </p:custDataLst>
          </p:nvPr>
        </p:nvSpPr>
        <p:spPr>
          <a:xfrm>
            <a:off x="6966874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>
                <a:solidFill>
                  <a:srgbClr val="FFFFFF"/>
                </a:solidFill>
                <a:latin typeface="Abadi" panose="020B0604020104020204" pitchFamily="34" charset="0"/>
              </a:rPr>
              <a:t>Aug</a:t>
            </a:r>
          </a:p>
        </p:txBody>
      </p:sp>
      <p:cxnSp>
        <p:nvCxnSpPr>
          <p:cNvPr id="16801" name="pgshape"/>
          <p:cNvCxnSpPr/>
          <p:nvPr/>
        </p:nvCxnSpPr>
        <p:spPr>
          <a:xfrm flipV="1">
            <a:off x="7950200" y="5820023"/>
            <a:ext cx="0" cy="169333"/>
          </a:xfrm>
          <a:prstGeom prst="line">
            <a:avLst/>
          </a:prstGeom>
          <a:ln w="25400">
            <a:solidFill>
              <a:schemeClr val="l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03" name="intervalshape"/>
          <p:cNvSpPr txBox="1"/>
          <p:nvPr>
            <p:custDataLst>
              <p:tags r:id="rId22"/>
            </p:custDataLst>
          </p:nvPr>
        </p:nvSpPr>
        <p:spPr>
          <a:xfrm>
            <a:off x="4881088" y="5003684"/>
            <a:ext cx="1774845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Abadi" panose="020B0604020104020204" pitchFamily="34" charset="0"/>
              </a:rPr>
              <a:t>Walk Through</a:t>
            </a:r>
          </a:p>
        </p:txBody>
      </p:sp>
      <p:sp>
        <p:nvSpPr>
          <p:cNvPr id="16809" name="intervalshape"/>
          <p:cNvSpPr txBox="1"/>
          <p:nvPr>
            <p:custDataLst>
              <p:tags r:id="rId23"/>
            </p:custDataLst>
          </p:nvPr>
        </p:nvSpPr>
        <p:spPr>
          <a:xfrm>
            <a:off x="7093755" y="4910809"/>
            <a:ext cx="777457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7/25 - 8/5</a:t>
            </a:r>
          </a:p>
        </p:txBody>
      </p:sp>
      <p:sp>
        <p:nvSpPr>
          <p:cNvPr id="16811" name="intervalshape"/>
          <p:cNvSpPr txBox="1"/>
          <p:nvPr>
            <p:custDataLst>
              <p:tags r:id="rId24"/>
            </p:custDataLst>
          </p:nvPr>
        </p:nvSpPr>
        <p:spPr>
          <a:xfrm>
            <a:off x="3638756" y="4546484"/>
            <a:ext cx="1970411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Abadi" panose="020B0604020104020204" pitchFamily="34" charset="0"/>
              </a:rPr>
              <a:t>Finish Work</a:t>
            </a:r>
          </a:p>
        </p:txBody>
      </p:sp>
      <p:sp>
        <p:nvSpPr>
          <p:cNvPr id="16817" name="intervalshape"/>
          <p:cNvSpPr txBox="1"/>
          <p:nvPr>
            <p:custDataLst>
              <p:tags r:id="rId25"/>
            </p:custDataLst>
          </p:nvPr>
        </p:nvSpPr>
        <p:spPr>
          <a:xfrm>
            <a:off x="6554513" y="4453609"/>
            <a:ext cx="854401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6/22 - 7/19</a:t>
            </a:r>
          </a:p>
        </p:txBody>
      </p:sp>
      <p:sp>
        <p:nvSpPr>
          <p:cNvPr id="16819" name="intervalshape"/>
          <p:cNvSpPr txBox="1"/>
          <p:nvPr>
            <p:custDataLst>
              <p:tags r:id="rId26"/>
            </p:custDataLst>
          </p:nvPr>
        </p:nvSpPr>
        <p:spPr>
          <a:xfrm>
            <a:off x="3382032" y="4089285"/>
            <a:ext cx="2100255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Abadi" panose="020B0604020104020204" pitchFamily="34" charset="0"/>
              </a:rPr>
              <a:t>Flooring</a:t>
            </a:r>
          </a:p>
        </p:txBody>
      </p:sp>
      <p:sp>
        <p:nvSpPr>
          <p:cNvPr id="16825" name="intervalshape"/>
          <p:cNvSpPr txBox="1"/>
          <p:nvPr>
            <p:custDataLst>
              <p:tags r:id="rId27"/>
            </p:custDataLst>
          </p:nvPr>
        </p:nvSpPr>
        <p:spPr>
          <a:xfrm>
            <a:off x="5698068" y="3996408"/>
            <a:ext cx="854401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6/18 - 6/22</a:t>
            </a:r>
          </a:p>
        </p:txBody>
      </p:sp>
      <p:sp>
        <p:nvSpPr>
          <p:cNvPr id="16827" name="intervalshape"/>
          <p:cNvSpPr txBox="1"/>
          <p:nvPr>
            <p:custDataLst>
              <p:tags r:id="rId28"/>
            </p:custDataLst>
          </p:nvPr>
        </p:nvSpPr>
        <p:spPr>
          <a:xfrm>
            <a:off x="2716395" y="3632085"/>
            <a:ext cx="2353528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Abadi" panose="020B0604020104020204" pitchFamily="34" charset="0"/>
              </a:rPr>
              <a:t>Plaster</a:t>
            </a:r>
          </a:p>
        </p:txBody>
      </p:sp>
      <p:sp>
        <p:nvSpPr>
          <p:cNvPr id="16833" name="intervalshape"/>
          <p:cNvSpPr txBox="1"/>
          <p:nvPr>
            <p:custDataLst>
              <p:tags r:id="rId29"/>
            </p:custDataLst>
          </p:nvPr>
        </p:nvSpPr>
        <p:spPr>
          <a:xfrm>
            <a:off x="5539467" y="3539208"/>
            <a:ext cx="777457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6/5 - 6/17</a:t>
            </a:r>
          </a:p>
        </p:txBody>
      </p:sp>
      <p:sp>
        <p:nvSpPr>
          <p:cNvPr id="16835" name="intervalshape"/>
          <p:cNvSpPr txBox="1"/>
          <p:nvPr>
            <p:custDataLst>
              <p:tags r:id="rId30"/>
            </p:custDataLst>
          </p:nvPr>
        </p:nvSpPr>
        <p:spPr>
          <a:xfrm>
            <a:off x="2790570" y="3174886"/>
            <a:ext cx="2089033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Abadi" panose="020B0604020104020204" pitchFamily="34" charset="0"/>
              </a:rPr>
              <a:t>Insulation</a:t>
            </a:r>
          </a:p>
        </p:txBody>
      </p:sp>
      <p:sp>
        <p:nvSpPr>
          <p:cNvPr id="16841" name="intervalshape"/>
          <p:cNvSpPr txBox="1"/>
          <p:nvPr>
            <p:custDataLst>
              <p:tags r:id="rId31"/>
            </p:custDataLst>
          </p:nvPr>
        </p:nvSpPr>
        <p:spPr>
          <a:xfrm>
            <a:off x="5063663" y="3082009"/>
            <a:ext cx="777457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5/30 - 6/2</a:t>
            </a:r>
          </a:p>
        </p:txBody>
      </p:sp>
      <p:sp>
        <p:nvSpPr>
          <p:cNvPr id="16843" name="intervalshape"/>
          <p:cNvSpPr txBox="1"/>
          <p:nvPr>
            <p:custDataLst>
              <p:tags r:id="rId32"/>
            </p:custDataLst>
          </p:nvPr>
        </p:nvSpPr>
        <p:spPr>
          <a:xfrm>
            <a:off x="3316109" y="2717686"/>
            <a:ext cx="1436613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Abadi" panose="020B0604020104020204" pitchFamily="34" charset="0"/>
              </a:rPr>
              <a:t>Wiring and Duct work</a:t>
            </a:r>
          </a:p>
        </p:txBody>
      </p:sp>
      <p:sp>
        <p:nvSpPr>
          <p:cNvPr id="16849" name="intervalshape"/>
          <p:cNvSpPr txBox="1"/>
          <p:nvPr>
            <p:custDataLst>
              <p:tags r:id="rId33"/>
            </p:custDataLst>
          </p:nvPr>
        </p:nvSpPr>
        <p:spPr>
          <a:xfrm>
            <a:off x="5063663" y="2624809"/>
            <a:ext cx="777457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5/26 - 6/2</a:t>
            </a:r>
          </a:p>
        </p:txBody>
      </p:sp>
      <p:sp>
        <p:nvSpPr>
          <p:cNvPr id="16851" name="intervalshape"/>
          <p:cNvSpPr txBox="1"/>
          <p:nvPr>
            <p:custDataLst>
              <p:tags r:id="rId34"/>
            </p:custDataLst>
          </p:nvPr>
        </p:nvSpPr>
        <p:spPr>
          <a:xfrm>
            <a:off x="2436157" y="2260486"/>
            <a:ext cx="2157964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Abadi" panose="020B0604020104020204" pitchFamily="34" charset="0"/>
              </a:rPr>
              <a:t>Roofing</a:t>
            </a:r>
          </a:p>
        </p:txBody>
      </p:sp>
      <p:sp>
        <p:nvSpPr>
          <p:cNvPr id="16857" name="intervalshape"/>
          <p:cNvSpPr txBox="1"/>
          <p:nvPr>
            <p:custDataLst>
              <p:tags r:id="rId35"/>
            </p:custDataLst>
          </p:nvPr>
        </p:nvSpPr>
        <p:spPr>
          <a:xfrm>
            <a:off x="4778181" y="2167609"/>
            <a:ext cx="854401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5/21 - 5/24</a:t>
            </a:r>
          </a:p>
        </p:txBody>
      </p:sp>
      <p:sp>
        <p:nvSpPr>
          <p:cNvPr id="16859" name="intervalshape"/>
          <p:cNvSpPr txBox="1"/>
          <p:nvPr>
            <p:custDataLst>
              <p:tags r:id="rId36"/>
            </p:custDataLst>
          </p:nvPr>
        </p:nvSpPr>
        <p:spPr>
          <a:xfrm>
            <a:off x="2516887" y="1803284"/>
            <a:ext cx="1125629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Abadi" panose="020B0604020104020204" pitchFamily="34" charset="0"/>
              </a:rPr>
              <a:t>Framing</a:t>
            </a:r>
          </a:p>
        </p:txBody>
      </p:sp>
      <p:sp>
        <p:nvSpPr>
          <p:cNvPr id="16865" name="intervalshape"/>
          <p:cNvSpPr txBox="1"/>
          <p:nvPr>
            <p:custDataLst>
              <p:tags r:id="rId37"/>
            </p:custDataLst>
          </p:nvPr>
        </p:nvSpPr>
        <p:spPr>
          <a:xfrm>
            <a:off x="4809902" y="1710409"/>
            <a:ext cx="854401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4/21 - 5/25</a:t>
            </a:r>
          </a:p>
        </p:txBody>
      </p:sp>
      <p:sp>
        <p:nvSpPr>
          <p:cNvPr id="16867" name="intervalshape"/>
          <p:cNvSpPr txBox="1"/>
          <p:nvPr>
            <p:custDataLst>
              <p:tags r:id="rId38"/>
            </p:custDataLst>
          </p:nvPr>
        </p:nvSpPr>
        <p:spPr>
          <a:xfrm>
            <a:off x="1722234" y="1346084"/>
            <a:ext cx="1729961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Abadi" panose="020B0604020104020204" pitchFamily="34" charset="0"/>
              </a:rPr>
              <a:t>Pour Foundation</a:t>
            </a:r>
          </a:p>
        </p:txBody>
      </p:sp>
      <p:sp>
        <p:nvSpPr>
          <p:cNvPr id="16873" name="intervalshape"/>
          <p:cNvSpPr txBox="1"/>
          <p:nvPr>
            <p:custDataLst>
              <p:tags r:id="rId39"/>
            </p:custDataLst>
          </p:nvPr>
        </p:nvSpPr>
        <p:spPr>
          <a:xfrm>
            <a:off x="3763136" y="1253209"/>
            <a:ext cx="854401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4/15 - 4/22</a:t>
            </a:r>
          </a:p>
        </p:txBody>
      </p:sp>
      <p:sp>
        <p:nvSpPr>
          <p:cNvPr id="16875" name="intervalshape"/>
          <p:cNvSpPr txBox="1"/>
          <p:nvPr>
            <p:custDataLst>
              <p:tags r:id="rId40"/>
            </p:custDataLst>
          </p:nvPr>
        </p:nvSpPr>
        <p:spPr>
          <a:xfrm>
            <a:off x="678532" y="889624"/>
            <a:ext cx="2488181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"/>
              </a:rPr>
              <a:t>Demolition</a:t>
            </a:r>
          </a:p>
        </p:txBody>
      </p:sp>
      <p:sp>
        <p:nvSpPr>
          <p:cNvPr id="16881" name="intervalshape"/>
          <p:cNvSpPr txBox="1"/>
          <p:nvPr>
            <p:custDataLst>
              <p:tags r:id="rId41"/>
            </p:custDataLst>
          </p:nvPr>
        </p:nvSpPr>
        <p:spPr>
          <a:xfrm>
            <a:off x="3382493" y="796009"/>
            <a:ext cx="777457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4/6 - 4/10</a:t>
            </a:r>
          </a:p>
        </p:txBody>
      </p:sp>
      <p:sp>
        <p:nvSpPr>
          <p:cNvPr id="16883" name="intervalshape"/>
          <p:cNvSpPr txBox="1"/>
          <p:nvPr>
            <p:custDataLst>
              <p:tags r:id="rId42"/>
            </p:custDataLst>
          </p:nvPr>
        </p:nvSpPr>
        <p:spPr>
          <a:xfrm>
            <a:off x="-149355" y="432424"/>
            <a:ext cx="1888659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>
                <a:solidFill>
                  <a:srgbClr val="000001"/>
                </a:solidFill>
                <a:latin typeface=""/>
              </a:rPr>
              <a:t>Permitting</a:t>
            </a:r>
          </a:p>
        </p:txBody>
      </p:sp>
      <p:sp>
        <p:nvSpPr>
          <p:cNvPr id="16889" name="intervalshape"/>
          <p:cNvSpPr txBox="1"/>
          <p:nvPr>
            <p:custDataLst>
              <p:tags r:id="rId43"/>
            </p:custDataLst>
          </p:nvPr>
        </p:nvSpPr>
        <p:spPr>
          <a:xfrm>
            <a:off x="3192172" y="338809"/>
            <a:ext cx="777457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2/21 - 4/4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4524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8.0&quot;&gt;&lt;object type=&quot;1&quot; unique_id=&quot;10001&quot;&gt;&lt;object type=&quot;2&quot; unique_id=&quot;27329&quot;&gt;&lt;object type=&quot;3&quot; unique_id=&quot;27331&quot;&gt;&lt;property id=&quot;20148&quot; value=&quot;5&quot;/&gt;&lt;property id=&quot;20300&quot; value=&quot;Slide 2&quot;/&gt;&lt;property id=&quot;20307&quot; value=&quot;265&quot;/&gt;&lt;/object&gt;&lt;object type=&quot;3&quot; unique_id=&quot;27332&quot;&gt;&lt;property id=&quot;20148&quot; value=&quot;5&quot;/&gt;&lt;property id=&quot;20300&quot; value=&quot;Slide 3&quot;/&gt;&lt;property id=&quot;20307&quot; value=&quot;266&quot;/&gt;&lt;/object&gt;&lt;object type=&quot;3&quot; unique_id=&quot;27460&quot;&gt;&lt;property id=&quot;20148&quot; value=&quot;5&quot;/&gt;&lt;property id=&quot;20300&quot; value=&quot;Slide 1&quot;/&gt;&lt;property id=&quot;20307&quot; value=&quot;270&quot;/&gt;&lt;/object&gt;&lt;/object&gt;&lt;object type=&quot;8&quot; unique_id=&quot;27337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48,48,48,-13619152,True;;06/05/2012 00:00:00;06/17/2012 00:00:00;Plaster;1;Shape;3;;11;;10;;10;7;-16777215;-12431781;-16777216;True;185.3172;False;False;False;False;False;False;False;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66,78,91,-12431781,True;;06/18/2012 00:00:00;06/22/2012 00:00:00;Flooring;1;Shape;2;;11;;10;;10;8;-16777215;-12431781;-16777216;True;165.3744;False;False;False;False;False;False;False;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8,48,48,-13619152,True;;06/22/2012 00:00:00;07/19/2012 00:00:00;Finish Work;1;Shape;1;;11;;10;;10;9;-16777215;-12431781;-16777216;True;155.1505;False;False;False;False;False;False;False;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66,78,91,-12431781,True;;07/25/2012 00:00:00;08/05/2012 00:00:00;Walk Through;1;Shape;0;;11;;10;;10;10;-16777215;-12431781;-16777216;True;139.7516;False;False;False;False;False;False;False;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JUSTINTERVALTITLETEXT" val="false"/>
  <p:tag name="TIMESCALEDATEFORMAT" val="MMM"/>
  <p:tag name="MILESTONEDATEFORMAT" val="M/d/yyyy"/>
  <p:tag name="CONFIGUREAUTOMATICFLAG" val="True"/>
  <p:tag name="TIMESCALEPOINT" val="Months"/>
  <p:tag name="CUSTOMTIMEBANDPOSITION" val="339.302"/>
  <p:tag name="TODAYMARKERFONTCHANGES" val="Calibri;11"/>
  <p:tag name="INTERVALDURATIONPOSITION" val="Hide"/>
  <p:tag name="MILESTONEDEFAULTFONT" val="Calibri;11;False;-16777216;False;False"/>
  <p:tag name="MILESTONEDATEDEFAULTFONT" val="Calibri;10;False;-14726787;False;False"/>
  <p:tag name="TASKDEFAULTFONT" val="Calibri;11;False;-16777216;False;False"/>
  <p:tag name="TASKDATEDEFAULTFONT" val="Calibri;10;False;-14726787;False;False"/>
  <p:tag name="MARKERCOLOR" val="48,48,48,True"/>
  <p:tag name="TIMELINECULTURE" val="en-US"/>
  <p:tag name="TIMESCALEFONT" val="Calibri;13;True;-1;False;False"/>
  <p:tag name="TIMELINETYPE" val="Rounded"/>
  <p:tag name="VERSION" val="1.76"/>
  <p:tag name="WORDWRAPMILESTONE" val="True"/>
  <p:tag name="WORDWRAPINTERVAL" val="False"/>
  <p:tag name="FLAGCONNECTORCOLOR" val="79,129,189,False"/>
  <p:tag name="INTERVALTHICKBAND" val="false"/>
  <p:tag name="INTERVALVERTCONNECTOR" val="True"/>
  <p:tag name="AUTOFIT" val="1"/>
  <p:tag name="INTERVALABOVE" val="true"/>
  <p:tag name="TIMEBANDROUNDED" val="true"/>
  <p:tag name="TIMEBANDTHIN" val="true"/>
  <p:tag name="SHOWFLAGDIALOG" val="Finish"/>
  <p:tag name="3DEFFECT" val="false"/>
  <p:tag name="ADJUSTINTERVALTITLETEXT_TOP" val="false"/>
  <p:tag name="INTERVALHORIZCONNECTORCOLOR" val="-3355444"/>
  <p:tag name="INTERVALVERTCONNECTORCOLOR" val="-3355444"/>
  <p:tag name="INTERVALDURATIONFORMAT" val="Days"/>
  <p:tag name="INTERVALDATEFORMAT" val="M/d"/>
  <p:tag name="INTERVALHORIZCONNECTOR" val="False"/>
  <p:tag name="INTERVALTEXT" val="Left"/>
  <p:tag name="INTERVALDATE" val="Right"/>
  <p:tag name="LEFTBANDDATE" val="Calibri;24"/>
  <p:tag name="RIGHTBANDDATE" val="Calibri;24"/>
  <p:tag name="TIMEBANDPOSCUSTOM" val="92"/>
  <p:tag name="PREVIOUSTIMEBANDPOSITION" val="51.30017"/>
  <p:tag name="TODAYMARKER" val="false"/>
  <p:tag name="TODAYMARKERABOVE" val="false"/>
  <p:tag name="ELAPSED" val="false"/>
  <p:tag name="TIMEBANDDATES" val="remove"/>
  <p:tag name="INTERVALTIMESCALEENDDATE" val="8/5/2012 12:00:00 AM"/>
  <p:tag name="INTERVALTIMESCALESTARTDATE" val="2/21/2012 12:00:00 AM"/>
  <p:tag name="CONFIGURETIMESCALEENDDATE" val="8/5/2012 12:00:00 AM"/>
  <p:tag name="CONFIGURETIMESCALESTARTDATE" val="2/21/2012 12:00:00 AM"/>
  <p:tag name="TIMEBANDPOS" val="custom"/>
  <p:tag name="TIMEBANDPOSVALUE" val="353.7021"/>
  <p:tag name="TIMEBANDCOLOR" val="173,1,1,true"/>
  <p:tag name="ACTUALTIMESCALEENDDATE" val="8/31/2012 12:00:00 AM"/>
  <p:tag name="ACTUALTIMESCALESTARTDATE" val="2/1/2012 12:00:00 AM"/>
  <p:tag name="SLIDEHEIGHT" val="40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66,78,91,-12431781,True;;07/25/2012 00:00:00;08/05/2012 00:00:00;Walk Through;1;tbName;0;;11;;10;;10;10;-16777215;-12431781;-16777216;True;139.7516;False;False;False;False;False;False;False;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66,78,91,-12431781,True;;07/25/2012 00:00:00;08/05/2012 00:00:00;Walk Through;1;tbStartEndDate;0;;11;;10;;10;10;-16777215;-12431781;-16777216;True;139.7516;False;False;False;False;False;False;False;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8,48,48,-13619152,True;;06/22/2012 00:00:00;07/19/2012 00:00:00;Finish Work;1;tbName;1;;11;;10;;10;9;-16777215;-12431781;-16777216;True;155.1505;False;False;False;False;False;False;False;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8,48,48,-13619152,True;;06/22/2012 00:00:00;07/19/2012 00:00:00;Finish Work;1;tbStartEndDate;1;;11;;10;;10;9;-16777215;-12431781;-16777216;True;155.1505;False;False;False;False;False;False;False;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66,78,91,-12431781,True;;06/18/2012 00:00:00;06/22/2012 00:00:00;Flooring;1;tbName;2;;11;;10;;10;8;-16777215;-12431781;-16777216;True;165.3744;False;False;False;False;False;False;False;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66,78,91,-12431781,True;;06/18/2012 00:00:00;06/22/2012 00:00:00;Flooring;1;tbStartEndDate;2;;11;;10;;10;8;-16777215;-12431781;-16777216;True;165.3744;False;False;False;False;False;False;False;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48,48,48,-13619152,True;;06/05/2012 00:00:00;06/17/2012 00:00:00;Plaster;1;tbName;3;;11;;10;;10;7;-16777215;-12431781;-16777216;True;185.3172;False;False;False;False;False;False;False;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0" val="66,78,91,-12431781,True;;02/21/2012 00:00:00;04/04/2012 00:00:00;Permitting;1;Shape;10;;11;;10;;10;0;-16777215;-12431781;-16777216;True;148.7133;False;False;False;False;False;False;False;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48,48,48,-13619152,True;;06/05/2012 00:00:00;06/17/2012 00:00:00;Plaster;1;tbStartEndDate;3;;11;;10;;10;7;-16777215;-12431781;-16777216;True;185.3172;False;False;False;False;False;False;False;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66,78,91,-12431781,True;;05/30/2012 00:00:00;06/02/2012 00:00:00;Insulation;1;tbName;4;;11;;10;;10;6;-16777215;-12431781;-16777216;True;164.4908;False;False;False;False;False;False;False;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66,78,91,-12431781,True;;05/30/2012 00:00:00;06/02/2012 00:00:00;Insulation;1;tbStartEndDate;4;;11;;10;;10;6;-16777215;-12431781;-16777216;True;164.4908;False;False;False;False;False;False;False;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48,48,48,-13619152,True;;05/26/2012 00:00:00;06/02/2012 00:00:00;Wiring and Duct work;1;tbName;5;;11;;10;;10;5;-16777215;-12431781;-16777216;True;113.1191;False;False;False;False;False;False;False;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48,48,48,-13619152,True;;05/26/2012 00:00:00;06/02/2012 00:00:00;Wiring and Duct work;1;tbStartEndDate;5;;11;;10;;10;5;-16777215;-12431781;-16777216;True;113.1191;False;False;False;False;False;False;False;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66,78,91,-12431781,True;;05/21/2012 00:00:00;05/24/2012 00:00:00;Roofing;1;tbName;6;;11;;10;;10;4;-16777215;-12431781;-16777216;True;169.9184;False;False;False;False;False;False;False;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66,78,91,-12431781,True;;05/21/2012 00:00:00;05/24/2012 00:00:00;Roofing;1;tbStartEndDate;6;;11;;10;;10;4;-16777215;-12431781;-16777216;True;169.9184;False;False;False;False;False;False;False;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8,48,48,-13619152,True;;04/21/2012 00:00:00;05/25/2012 00:00:00;Framing;1;tbName;7;;11;;10;;10;3;-16777215;-12431781;-16777216;True;88.6322;False;False;False;False;False;False;False;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8,48,48,-13619152,True;;04/21/2012 00:00:00;05/25/2012 00:00:00;Framing;1;tbStartEndDate;7;;11;;10;;10;3;-16777215;-12431781;-16777216;True;88.6322;False;False;False;False;False;False;False;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8" val="66,78,91,-12431781,True;;04/15/2012 00:00:00;04/22/2012 00:00:00;Pour Foundation;1;tbName;8;;11;;10;;10;2;-16777215;-12431781;-16777216;True;136.2174;False;False;False;False;False;False;False;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9" val="48,48,48,-13619152,True;;04/06/2012 00:00:00;04/10/2012 00:00:00;Demolition;1;Shape;9;;11;;10;;10;1;-16777215;-12431781;-16777216;True;195.9198;False;False;False;False;False;False;False;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8" val="66,78,91,-12431781,True;;04/15/2012 00:00:00;04/22/2012 00:00:00;Pour Foundation;1;tbStartEndDate;8;;11;;10;;10;2;-16777215;-12431781;-16777216;True;136.2174;False;False;False;False;False;False;False;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9" val="48,48,48,-13619152,True;;04/06/2012 00:00:00;04/10/2012 00:00:00;Demolition;1;tbName;9;;11;;10;;10;1;-16777215;-12431781;-16777216;True;195.9198;False;False;False;False;False;False;False;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9" val="48,48,48,-13619152,True;;04/06/2012 00:00:00;04/10/2012 00:00:00;Demolition;1;tbStartEndDate;9;;11;;10;;10;1;-16777215;-12431781;-16777216;True;195.9198;False;False;False;False;False;False;False;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0" val="66,78,91,-12431781,True;;02/21/2012 00:00:00;04/04/2012 00:00:00;Permitting;1;tbName;10;;11;;10;;10;0;-16777215;-12431781;-16777216;True;148.7133;False;False;False;False;False;False;False;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0" val="66,78,91,-12431781,True;;02/21/2012 00:00:00;04/04/2012 00:00:00;Permitting;1;tbStartEndDate;10;;11;;10;;10;0;-16777215;-12431781;-16777216;True;148.7133;False;False;False;False;False;False;False;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8" val="66,78,91,-12431781,True;;04/15/2012 00:00:00;04/22/2012 00:00:00;Pour Foundation;1;Shape;8;;11;;10;;10;2;-16777215;-12431781;-16777216;True;136.2174;False;False;False;False;False;False;False;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8,48,48,-13619152,True;;04/21/2012 00:00:00;05/25/2012 00:00:00;Framing;1;Shape;7;;11;;10;;10;3;-16777215;-12431781;-16777216;True;88.6322;False;False;False;False;False;False;False;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66,78,91,-12431781,True;;05/21/2012 00:00:00;05/24/2012 00:00:00;Roofing;1;Shape;6;;11;;10;;10;4;-16777215;-12431781;-16777216;True;169.9184;False;False;False;False;False;False;False;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48,48,48,-13619152,True;;05/26/2012 00:00:00;06/02/2012 00:00:00;Wiring and Duct work;1;Shape;5;;11;;10;;10;5;-16777215;-12431781;-16777216;True;113.1191;False;False;False;False;False;False;False;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66,78,91,-12431781,True;;05/30/2012 00:00:00;06/02/2012 00:00:00;Insulation;1;Shape;4;;11;;10;;10;6;-16777215;-12431781;-16777216;True;164.4908;False;False;False;False;False;False;False;False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1931</TotalTime>
  <Words>59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Brown</dc:creator>
  <cp:lastModifiedBy>Jseph121</cp:lastModifiedBy>
  <cp:revision>47</cp:revision>
  <dcterms:created xsi:type="dcterms:W3CDTF">2012-07-20T04:59:23Z</dcterms:created>
  <dcterms:modified xsi:type="dcterms:W3CDTF">2021-01-20T05:45:11Z</dcterms:modified>
</cp:coreProperties>
</file>